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73" r:id="rId3"/>
    <p:sldId id="272" r:id="rId4"/>
    <p:sldId id="274" r:id="rId5"/>
    <p:sldId id="258" r:id="rId6"/>
    <p:sldId id="268" r:id="rId7"/>
    <p:sldId id="276" r:id="rId8"/>
    <p:sldId id="269" r:id="rId9"/>
    <p:sldId id="275" r:id="rId10"/>
    <p:sldId id="263" r:id="rId11"/>
    <p:sldId id="277" r:id="rId12"/>
    <p:sldId id="278" r:id="rId13"/>
    <p:sldId id="261"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500AC6-B018-4E4F-8CF9-2E39AEA9685C}" v="3" dt="2021-10-26T20:11:27.2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02" autoAdjust="0"/>
    <p:restoredTop sz="68260" autoAdjust="0"/>
  </p:normalViewPr>
  <p:slideViewPr>
    <p:cSldViewPr snapToGrid="0">
      <p:cViewPr varScale="1">
        <p:scale>
          <a:sx n="86" d="100"/>
          <a:sy n="86" d="100"/>
        </p:scale>
        <p:origin x="518" y="58"/>
      </p:cViewPr>
      <p:guideLst/>
    </p:cSldViewPr>
  </p:slideViewPr>
  <p:outlineViewPr>
    <p:cViewPr>
      <p:scale>
        <a:sx n="33" d="100"/>
        <a:sy n="33" d="100"/>
      </p:scale>
      <p:origin x="0" y="-14154"/>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8" d="100"/>
          <a:sy n="58" d="100"/>
        </p:scale>
        <p:origin x="2184"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3175" tIns="46587" rIns="93175" bIns="46587" rtlCol="0"/>
          <a:lstStyle>
            <a:lvl1pPr algn="r">
              <a:defRPr sz="1200"/>
            </a:lvl1pPr>
          </a:lstStyle>
          <a:p>
            <a:fld id="{00D9C226-20B5-4B68-B4B9-0B48130471FB}" type="datetimeFigureOut">
              <a:rPr lang="en-US" smtClean="0"/>
              <a:t>10/27/2021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5" tIns="46587" rIns="93175" bIns="46587" rtlCol="0" anchor="ctr"/>
          <a:lstStyle/>
          <a:p>
            <a:endParaRPr lang="en-US" dirty="0"/>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7" rIns="93175" bIns="4658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7" rIns="93175" bIns="46587" rtlCol="0" anchor="b"/>
          <a:lstStyle>
            <a:lvl1pPr algn="r">
              <a:defRPr sz="1200"/>
            </a:lvl1pPr>
          </a:lstStyle>
          <a:p>
            <a:fld id="{0E227E1B-1722-4D94-8EBD-93EC180C8272}" type="slidenum">
              <a:rPr lang="en-US" smtClean="0"/>
              <a:t>‹#›</a:t>
            </a:fld>
            <a:endParaRPr lang="en-US" dirty="0"/>
          </a:p>
        </p:txBody>
      </p:sp>
    </p:spTree>
    <p:extLst>
      <p:ext uri="{BB962C8B-B14F-4D97-AF65-F5344CB8AC3E}">
        <p14:creationId xmlns:p14="http://schemas.microsoft.com/office/powerpoint/2010/main" val="2678749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Presenter – Mike Perez </a:t>
            </a:r>
          </a:p>
        </p:txBody>
      </p:sp>
      <p:sp>
        <p:nvSpPr>
          <p:cNvPr id="4" name="Slide Number Placeholder 3"/>
          <p:cNvSpPr>
            <a:spLocks noGrp="1"/>
          </p:cNvSpPr>
          <p:nvPr>
            <p:ph type="sldNum" sz="quarter" idx="10"/>
          </p:nvPr>
        </p:nvSpPr>
        <p:spPr/>
        <p:txBody>
          <a:bodyPr/>
          <a:lstStyle/>
          <a:p>
            <a:fld id="{0E227E1B-1722-4D94-8EBD-93EC180C8272}" type="slidenum">
              <a:rPr lang="en-US" smtClean="0"/>
              <a:t>1</a:t>
            </a:fld>
            <a:endParaRPr lang="en-US" dirty="0"/>
          </a:p>
        </p:txBody>
      </p:sp>
    </p:spTree>
    <p:extLst>
      <p:ext uri="{BB962C8B-B14F-4D97-AF65-F5344CB8AC3E}">
        <p14:creationId xmlns:p14="http://schemas.microsoft.com/office/powerpoint/2010/main" val="1896182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000" b="1" dirty="0"/>
              <a:t>Presenter – Johnny Irwin – Intro to Load </a:t>
            </a: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Presenter – Cliff Hodges – Finish Load </a:t>
            </a:r>
          </a:p>
          <a:p>
            <a:pPr marL="0" marR="0">
              <a:spcBef>
                <a:spcPts val="0"/>
              </a:spcBef>
              <a:spcAft>
                <a:spcPts val="0"/>
              </a:spcAft>
            </a:pPr>
            <a:endParaRPr lang="en-US" sz="10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Load</a:t>
            </a:r>
            <a:r>
              <a:rPr lang="en-US" sz="1000" dirty="0">
                <a:effectLst/>
                <a:latin typeface="Arial" panose="020B0604020202020204" pitchFamily="34" charset="0"/>
                <a:ea typeface="Times New Roman" panose="02020603050405020304" pitchFamily="18" charset="0"/>
                <a:cs typeface="Arial" panose="020B0604020202020204" pitchFamily="34" charset="0"/>
              </a:rPr>
              <a:t> –(allocating permits based on maximum allowable program/camp participants on beach/surf versus a static number of permits) – load is the number of participants a permittee brings on the beach, how often, and when.  Each permittee creates a particular “load” of participants that varies across time. The following was recommended by the Task Force:</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000" dirty="0">
                <a:effectLst/>
                <a:latin typeface="Arial" panose="020B0604020202020204" pitchFamily="34" charset="0"/>
                <a:ea typeface="Times New Roman" panose="02020603050405020304" pitchFamily="18" charset="0"/>
                <a:cs typeface="Arial" panose="020B0604020202020204" pitchFamily="34" charset="0"/>
              </a:rPr>
              <a:t>The concept of load be used for the CAPP permits only; no change to the current traditional camps.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000" dirty="0">
                <a:effectLst/>
                <a:latin typeface="Arial" panose="020B0604020202020204" pitchFamily="34" charset="0"/>
                <a:ea typeface="Times New Roman" panose="02020603050405020304" pitchFamily="18" charset="0"/>
                <a:cs typeface="Arial" panose="020B0604020202020204" pitchFamily="34" charset="0"/>
              </a:rPr>
              <a:t>The PB&amp;R Department should determine the number of permits based on usage, qualifications, and load.</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000" dirty="0">
                <a:effectLst/>
                <a:latin typeface="Arial" panose="020B0604020202020204" pitchFamily="34" charset="0"/>
                <a:ea typeface="Times New Roman" panose="02020603050405020304" pitchFamily="18" charset="0"/>
                <a:cs typeface="Arial" panose="020B0604020202020204" pitchFamily="34" charset="0"/>
              </a:rPr>
              <a:t>The purpose of applying the “load” procedure for CAPP schools only is to increase access for more CAPP organizations. Load helps the CAPP program increase equity and access for more nonprofit organizations that use the beach at different times in a more firmly scheduled manner. Due to the nature of the commercial surf school business (weather/surf conditions, constantly changing schedules, </a:t>
            </a:r>
            <a:r>
              <a:rPr lang="en-US" sz="1000" dirty="0" err="1">
                <a:effectLst/>
                <a:latin typeface="Arial" panose="020B0604020202020204" pitchFamily="34" charset="0"/>
                <a:ea typeface="Times New Roman" panose="02020603050405020304" pitchFamily="18" charset="0"/>
                <a:cs typeface="Arial" panose="020B0604020202020204" pitchFamily="34" charset="0"/>
              </a:rPr>
              <a:t>etc</a:t>
            </a:r>
            <a:r>
              <a:rPr lang="en-US" sz="1000" dirty="0">
                <a:effectLst/>
                <a:latin typeface="Arial" panose="020B0604020202020204" pitchFamily="34" charset="0"/>
                <a:ea typeface="Times New Roman" panose="02020603050405020304" pitchFamily="18" charset="0"/>
                <a:cs typeface="Arial" panose="020B0604020202020204" pitchFamily="34" charset="0"/>
              </a:rPr>
              <a:t>), a majority of the task force did not find load appropriate for commercial schools.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914400" marR="0">
              <a:spcBef>
                <a:spcPts val="0"/>
              </a:spcBef>
              <a:spcAft>
                <a:spcPts val="0"/>
              </a:spcAft>
            </a:pPr>
            <a:r>
              <a:rPr lang="en-US" sz="1000" dirty="0">
                <a:effectLst/>
                <a:latin typeface="Arial" panose="020B0604020202020204" pitchFamily="34" charset="0"/>
                <a:ea typeface="Times New Roman" panose="02020603050405020304" pitchFamily="18"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E227E1B-1722-4D94-8EBD-93EC180C8272}" type="slidenum">
              <a:rPr lang="en-US" smtClean="0"/>
              <a:t>10</a:t>
            </a:fld>
            <a:endParaRPr lang="en-US" dirty="0"/>
          </a:p>
        </p:txBody>
      </p:sp>
    </p:spTree>
    <p:extLst>
      <p:ext uri="{BB962C8B-B14F-4D97-AF65-F5344CB8AC3E}">
        <p14:creationId xmlns:p14="http://schemas.microsoft.com/office/powerpoint/2010/main" val="1622814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Presenter – Cliff Hodges </a:t>
            </a:r>
          </a:p>
          <a:p>
            <a:pPr marL="0" marR="0">
              <a:spcBef>
                <a:spcPts val="0"/>
              </a:spcBef>
              <a:spcAft>
                <a:spcPts val="0"/>
              </a:spcAft>
            </a:pP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Application Process and Evaluation</a:t>
            </a:r>
            <a:r>
              <a:rPr lang="en-US" sz="1200" dirty="0">
                <a:effectLst/>
                <a:latin typeface="Arial" panose="020B0604020202020204" pitchFamily="34" charset="0"/>
                <a:ea typeface="Times New Roman" panose="02020603050405020304" pitchFamily="18" charset="0"/>
                <a:cs typeface="Arial" panose="020B0604020202020204" pitchFamily="34" charset="0"/>
              </a:rPr>
              <a:t> – the Task Force agreed that an RFP for both CAPP and Commercial programs would be appropriate, the lengths for each should be different.</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Recommend implementing a Request for Proposal (RFP) system.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CAPP program every 3 years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lphaLcPeriod"/>
            </a:pPr>
            <a:r>
              <a:rPr lang="en-US" sz="1200" dirty="0">
                <a:effectLst/>
                <a:latin typeface="Arial" panose="020B0604020202020204" pitchFamily="34" charset="0"/>
                <a:ea typeface="Times New Roman" panose="02020603050405020304" pitchFamily="18" charset="0"/>
                <a:cs typeface="Arial" panose="020B0604020202020204" pitchFamily="34" charset="0"/>
              </a:rPr>
              <a:t>Regardless of the number of years the permitting system was set up for, there could be a system where every 1 or 2 years, there would be the ability to review new applicants to add new permits.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lphaLcPeriod"/>
            </a:pPr>
            <a:r>
              <a:rPr lang="en-US" sz="1200" dirty="0">
                <a:effectLst/>
                <a:latin typeface="Arial" panose="020B0604020202020204" pitchFamily="34" charset="0"/>
                <a:ea typeface="Times New Roman" panose="02020603050405020304" pitchFamily="18" charset="0"/>
                <a:cs typeface="Arial" panose="020B0604020202020204" pitchFamily="34" charset="0"/>
              </a:rPr>
              <a:t>A way to accept new applications.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Commercial permits every 5 years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1371600" marR="0">
              <a:spcBef>
                <a:spcPts val="0"/>
              </a:spcBef>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Timeline for Process –</a:t>
            </a:r>
            <a:r>
              <a:rPr lang="en-US" sz="1200" dirty="0">
                <a:effectLst/>
                <a:latin typeface="Arial" panose="020B0604020202020204" pitchFamily="34" charset="0"/>
                <a:ea typeface="Times New Roman" panose="02020603050405020304" pitchFamily="18" charset="0"/>
                <a:cs typeface="Arial" panose="020B0604020202020204" pitchFamily="34" charset="0"/>
              </a:rPr>
              <a:t> recommend a phased-in approach for permits be established and announced by the PB&amp;R Commission</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CAPP Timeline – Jan 2022 Announcement of RFP, April 2022 Applications due, July 2022 Announcement of Permits, June 2023 Program Commences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Commercial Timeline – end of 2021/Jan 2022 Announcement of RFP, June 2022 Applications Due, Jan 2023 Program Commences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Reviewing Body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Community Application Review Board (CARB) for CAPP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PB&amp;R Commission to review commercial applicants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u="none" strike="noStrike" dirty="0">
                <a:effectLst/>
                <a:latin typeface="Arial" panose="020B0604020202020204" pitchFamily="34" charset="0"/>
                <a:ea typeface="Times New Roman" panose="02020603050405020304" pitchFamily="18" charset="0"/>
                <a:cs typeface="Arial" panose="020B0604020202020204" pitchFamily="34" charset="0"/>
              </a:rPr>
              <a:t>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E227E1B-1722-4D94-8EBD-93EC180C8272}" type="slidenum">
              <a:rPr lang="en-US" smtClean="0"/>
              <a:t>11</a:t>
            </a:fld>
            <a:endParaRPr lang="en-US" dirty="0"/>
          </a:p>
        </p:txBody>
      </p:sp>
    </p:spTree>
    <p:extLst>
      <p:ext uri="{BB962C8B-B14F-4D97-AF65-F5344CB8AC3E}">
        <p14:creationId xmlns:p14="http://schemas.microsoft.com/office/powerpoint/2010/main" val="39743718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Presenter – Mike Perez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NEXT STEPS:</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This report will be presented to Parks, Beaches, and Recreation Commission where it will be available for public input and consideration of recommendation for adoption, which will then be shared with City Council.  </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CAPP Program</a:t>
            </a: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full implementation (rolled into existing policy) – submit guidelines with suggested changes.</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Application specifics</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Qualifications</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None/>
              <a:tabLst/>
              <a:defRPr/>
            </a:pPr>
            <a:endParaRPr kumimoji="0" lang="en-US" sz="1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sz="16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Scheduling</a:t>
            </a:r>
            <a:endParaRPr lang="en-US" sz="1600" b="1" kern="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spcBef>
                <a:spcPts val="0"/>
              </a:spcBef>
              <a:spcAft>
                <a:spcPts val="0"/>
              </a:spcAft>
              <a:buFont typeface="Symbol" panose="05050102010706020507" pitchFamily="18" charset="2"/>
              <a:buNone/>
              <a:tabLst>
                <a:tab pos="457200" algn="l"/>
              </a:tabLst>
            </a:pPr>
            <a:r>
              <a:rPr lang="en-US" sz="1600" b="1" kern="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en-US" sz="16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calendaring system that maintains flexibility, doesn’t overbook, and is somewhat of a reservation system should be used and the logistics of the implementation will be up to </a:t>
            </a:r>
          </a:p>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tab pos="457200" algn="l"/>
              </a:tabLst>
              <a:defRPr/>
            </a:pP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en-US" sz="16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department staff. </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spcBef>
                <a:spcPts val="0"/>
              </a:spcBef>
              <a:spcAft>
                <a:spcPts val="0"/>
              </a:spcAft>
              <a:buFont typeface="Symbol" panose="05050102010706020507" pitchFamily="18" charset="2"/>
              <a:buNone/>
              <a:tabLst>
                <a:tab pos="457200" algn="l"/>
              </a:tabLst>
            </a:pP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Application Process </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Developing a plan for the implementation, workload, and oversite requirements.</a:t>
            </a:r>
          </a:p>
          <a:p>
            <a:pPr marL="457200" marR="0" lvl="1" indent="0" algn="l" defTabSz="914400" rtl="0" eaLnBrk="1" fontAlgn="auto" latinLnBrk="0" hangingPunct="1">
              <a:lnSpc>
                <a:spcPct val="100000"/>
              </a:lnSpc>
              <a:spcBef>
                <a:spcPts val="0"/>
              </a:spcBef>
              <a:spcAft>
                <a:spcPts val="0"/>
              </a:spcAft>
              <a:buClrTx/>
              <a:buSzTx/>
              <a:buNone/>
              <a:tabLst/>
              <a:defRPr/>
            </a:pP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Review Process</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An ongoing detailed review of the whole program at set time intervals.</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E227E1B-1722-4D94-8EBD-93EC180C8272}" type="slidenum">
              <a:rPr lang="en-US" smtClean="0"/>
              <a:t>12</a:t>
            </a:fld>
            <a:endParaRPr lang="en-US" dirty="0"/>
          </a:p>
        </p:txBody>
      </p:sp>
    </p:spTree>
    <p:extLst>
      <p:ext uri="{BB962C8B-B14F-4D97-AF65-F5344CB8AC3E}">
        <p14:creationId xmlns:p14="http://schemas.microsoft.com/office/powerpoint/2010/main" val="1071892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Presenter – Mike Perez </a:t>
            </a:r>
          </a:p>
          <a:p>
            <a:endParaRPr lang="en-US" dirty="0"/>
          </a:p>
          <a:p>
            <a:r>
              <a:rPr lang="en-US" b="1" dirty="0"/>
              <a:t>Recommended action: </a:t>
            </a:r>
            <a:r>
              <a:rPr lang="en-US" b="0" dirty="0"/>
              <a:t>Staff along with the Task Force is asking the Commission to adopt these recommendations. </a:t>
            </a:r>
          </a:p>
          <a:p>
            <a:r>
              <a:rPr lang="en-US" b="0" dirty="0"/>
              <a:t>Staff would present the Commissions decision to the City Council (November 2021) </a:t>
            </a:r>
            <a:endParaRPr lang="en-US" b="1" dirty="0"/>
          </a:p>
        </p:txBody>
      </p:sp>
      <p:sp>
        <p:nvSpPr>
          <p:cNvPr id="4" name="Slide Number Placeholder 3"/>
          <p:cNvSpPr>
            <a:spLocks noGrp="1"/>
          </p:cNvSpPr>
          <p:nvPr>
            <p:ph type="sldNum" sz="quarter" idx="10"/>
          </p:nvPr>
        </p:nvSpPr>
        <p:spPr/>
        <p:txBody>
          <a:bodyPr/>
          <a:lstStyle/>
          <a:p>
            <a:fld id="{0E227E1B-1722-4D94-8EBD-93EC180C8272}" type="slidenum">
              <a:rPr lang="en-US" smtClean="0"/>
              <a:t>13</a:t>
            </a:fld>
            <a:endParaRPr lang="en-US" dirty="0"/>
          </a:p>
        </p:txBody>
      </p:sp>
    </p:spTree>
    <p:extLst>
      <p:ext uri="{BB962C8B-B14F-4D97-AF65-F5344CB8AC3E}">
        <p14:creationId xmlns:p14="http://schemas.microsoft.com/office/powerpoint/2010/main" val="2936356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Presenter – Mike Perez </a:t>
            </a:r>
            <a:endParaRPr lang="en-US" sz="1800" b="1" dirty="0">
              <a:effectLst/>
              <a:latin typeface="Arial" panose="020B0604020202020204" pitchFamily="34" charset="0"/>
              <a:ea typeface="Times New Roman" panose="02020603050405020304" pitchFamily="18" charset="0"/>
            </a:endParaRPr>
          </a:p>
          <a:p>
            <a:endParaRPr lang="en-US" sz="1800" b="1" dirty="0">
              <a:effectLst/>
              <a:latin typeface="Arial" panose="020B0604020202020204" pitchFamily="34" charset="0"/>
              <a:ea typeface="Times New Roman" panose="02020603050405020304" pitchFamily="18" charset="0"/>
            </a:endParaRPr>
          </a:p>
          <a:p>
            <a:r>
              <a:rPr lang="en-US" sz="1800" b="1" dirty="0">
                <a:effectLst/>
                <a:latin typeface="Arial" panose="020B0604020202020204" pitchFamily="34" charset="0"/>
                <a:ea typeface="Times New Roman" panose="02020603050405020304" pitchFamily="18" charset="0"/>
              </a:rPr>
              <a:t>Task Force Purpose</a:t>
            </a:r>
            <a:r>
              <a:rPr lang="en-US" sz="1800" dirty="0">
                <a:effectLst/>
                <a:latin typeface="Arial" panose="020B0604020202020204" pitchFamily="34" charset="0"/>
                <a:ea typeface="Times New Roman" panose="02020603050405020304" pitchFamily="18" charset="0"/>
              </a:rPr>
              <a:t>: To consider and make recommendations to the Parks, Beaches, and Recreation</a:t>
            </a:r>
            <a:r>
              <a:rPr lang="en-US" sz="1800" spc="5" dirty="0">
                <a:effectLst/>
                <a:latin typeface="Arial" panose="020B0604020202020204" pitchFamily="34" charset="0"/>
                <a:ea typeface="Times New Roman" panose="02020603050405020304" pitchFamily="18" charset="0"/>
              </a:rPr>
              <a:t> </a:t>
            </a:r>
            <a:r>
              <a:rPr lang="en-US" sz="1800" dirty="0">
                <a:effectLst/>
                <a:latin typeface="Arial" panose="020B0604020202020204" pitchFamily="34" charset="0"/>
                <a:ea typeface="Times New Roman" panose="02020603050405020304" pitchFamily="18" charset="0"/>
              </a:rPr>
              <a:t>Commission regarding the City of Pacifica Surf Camp/School Policy. As adopted by the Parks, Beaches, and</a:t>
            </a:r>
            <a:r>
              <a:rPr lang="en-US" sz="1800" spc="-235" dirty="0">
                <a:effectLst/>
                <a:latin typeface="Arial" panose="020B0604020202020204" pitchFamily="34" charset="0"/>
                <a:ea typeface="Times New Roman" panose="02020603050405020304" pitchFamily="18" charset="0"/>
              </a:rPr>
              <a:t>  </a:t>
            </a:r>
            <a:r>
              <a:rPr lang="en-US" sz="1800" dirty="0">
                <a:effectLst/>
                <a:latin typeface="Arial" panose="020B0604020202020204" pitchFamily="34" charset="0"/>
                <a:ea typeface="Times New Roman" panose="02020603050405020304" pitchFamily="18" charset="0"/>
              </a:rPr>
              <a:t>Recreation</a:t>
            </a:r>
            <a:r>
              <a:rPr lang="en-US" sz="1800" spc="-20" dirty="0">
                <a:effectLst/>
                <a:latin typeface="Arial" panose="020B0604020202020204" pitchFamily="34" charset="0"/>
                <a:ea typeface="Times New Roman" panose="02020603050405020304" pitchFamily="18" charset="0"/>
              </a:rPr>
              <a:t> </a:t>
            </a:r>
            <a:r>
              <a:rPr lang="en-US" sz="1800" dirty="0">
                <a:effectLst/>
                <a:latin typeface="Arial" panose="020B0604020202020204" pitchFamily="34" charset="0"/>
                <a:ea typeface="Times New Roman" panose="02020603050405020304" pitchFamily="18" charset="0"/>
              </a:rPr>
              <a:t>Commission</a:t>
            </a:r>
            <a:r>
              <a:rPr lang="en-US" sz="1800" spc="-5" dirty="0">
                <a:effectLst/>
                <a:latin typeface="Arial" panose="020B0604020202020204" pitchFamily="34" charset="0"/>
                <a:ea typeface="Times New Roman" panose="02020603050405020304" pitchFamily="18" charset="0"/>
              </a:rPr>
              <a:t> </a:t>
            </a:r>
            <a:r>
              <a:rPr lang="en-US" sz="1800" dirty="0">
                <a:effectLst/>
                <a:latin typeface="Arial" panose="020B0604020202020204" pitchFamily="34" charset="0"/>
                <a:ea typeface="Times New Roman" panose="02020603050405020304" pitchFamily="18" charset="0"/>
              </a:rPr>
              <a:t>(12/16/20) the</a:t>
            </a:r>
            <a:r>
              <a:rPr lang="en-US" sz="1800" spc="-10" dirty="0">
                <a:effectLst/>
                <a:latin typeface="Arial" panose="020B0604020202020204" pitchFamily="34" charset="0"/>
                <a:ea typeface="Times New Roman" panose="02020603050405020304" pitchFamily="18" charset="0"/>
              </a:rPr>
              <a:t> </a:t>
            </a:r>
            <a:r>
              <a:rPr lang="en-US" sz="1800" dirty="0">
                <a:effectLst/>
                <a:latin typeface="Arial" panose="020B0604020202020204" pitchFamily="34" charset="0"/>
                <a:ea typeface="Times New Roman" panose="02020603050405020304" pitchFamily="18" charset="0"/>
              </a:rPr>
              <a:t>Task</a:t>
            </a:r>
            <a:r>
              <a:rPr lang="en-US" sz="1800" spc="-10" dirty="0">
                <a:effectLst/>
                <a:latin typeface="Arial" panose="020B0604020202020204" pitchFamily="34" charset="0"/>
                <a:ea typeface="Times New Roman" panose="02020603050405020304" pitchFamily="18" charset="0"/>
              </a:rPr>
              <a:t> </a:t>
            </a:r>
            <a:r>
              <a:rPr lang="en-US" sz="1800" dirty="0">
                <a:effectLst/>
                <a:latin typeface="Arial" panose="020B0604020202020204" pitchFamily="34" charset="0"/>
                <a:ea typeface="Times New Roman" panose="02020603050405020304" pitchFamily="18" charset="0"/>
              </a:rPr>
              <a:t>Force</a:t>
            </a:r>
            <a:r>
              <a:rPr lang="en-US" sz="1800" spc="-10" dirty="0">
                <a:effectLst/>
                <a:latin typeface="Arial" panose="020B0604020202020204" pitchFamily="34" charset="0"/>
                <a:ea typeface="Times New Roman" panose="02020603050405020304" pitchFamily="18" charset="0"/>
              </a:rPr>
              <a:t> </a:t>
            </a:r>
            <a:r>
              <a:rPr lang="en-US" sz="1800" dirty="0">
                <a:effectLst/>
                <a:latin typeface="Arial" panose="020B0604020202020204" pitchFamily="34" charset="0"/>
                <a:ea typeface="Times New Roman" panose="02020603050405020304" pitchFamily="18" charset="0"/>
              </a:rPr>
              <a:t>was created to review: </a:t>
            </a:r>
          </a:p>
          <a:p>
            <a:endParaRPr lang="en-US" sz="18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Arial" panose="020B0604020202020204" pitchFamily="34" charset="0"/>
                <a:ea typeface="Calibri" panose="020F0502020204030204" pitchFamily="34" charset="0"/>
              </a:rPr>
              <a:t>Full Implementation of a Community Access Partner Permit (CAPP) </a:t>
            </a:r>
            <a:r>
              <a:rPr lang="en-US" sz="1800" dirty="0">
                <a:effectLst/>
                <a:latin typeface="Arial" panose="020B0604020202020204" pitchFamily="34" charset="0"/>
                <a:ea typeface="Calibri" panose="020F0502020204030204" pitchFamily="34" charset="0"/>
              </a:rPr>
              <a:t>program with an intention to provide</a:t>
            </a:r>
            <a:r>
              <a:rPr lang="en-US" sz="1800" spc="-235"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equitable access</a:t>
            </a:r>
            <a:r>
              <a:rPr lang="en-US" sz="1800" spc="-5"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for</a:t>
            </a:r>
            <a:r>
              <a:rPr lang="en-US" sz="1800" spc="-5"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underrepresented</a:t>
            </a:r>
            <a:r>
              <a:rPr lang="en-US" sz="1800" spc="-10"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groups.</a:t>
            </a:r>
            <a:r>
              <a:rPr lang="en-US" sz="1800" spc="-20"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(piloted for end of 2020, with phase 1 approved</a:t>
            </a:r>
            <a:r>
              <a:rPr lang="en-US" sz="1800" spc="-5"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through</a:t>
            </a:r>
            <a:r>
              <a:rPr lang="en-US" sz="1800" spc="-10"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2021).</a:t>
            </a:r>
            <a:endParaRPr lang="en-US" sz="1800" dirty="0">
              <a:effectLst/>
              <a:latin typeface="Calibri" panose="020F0502020204030204" pitchFamily="34" charset="0"/>
              <a:ea typeface="Calibri" panose="020F0502020204030204" pitchFamily="34" charset="0"/>
            </a:endParaRPr>
          </a:p>
          <a:p>
            <a:endParaRPr lang="en-US" dirty="0"/>
          </a:p>
          <a:p>
            <a:pPr marL="168910" marR="0" indent="-102235">
              <a:spcBef>
                <a:spcPts val="820"/>
              </a:spcBef>
              <a:spcAft>
                <a:spcPts val="0"/>
              </a:spcAft>
              <a:tabLst>
                <a:tab pos="169545" algn="l"/>
              </a:tabLst>
            </a:pPr>
            <a:r>
              <a:rPr lang="en-US" sz="1800" b="1" kern="0" dirty="0">
                <a:effectLst/>
                <a:latin typeface="Arial" panose="020B0604020202020204" pitchFamily="34" charset="0"/>
                <a:ea typeface="Calibri" panose="020F0502020204030204" pitchFamily="34" charset="0"/>
              </a:rPr>
              <a:t>Overall</a:t>
            </a:r>
            <a:r>
              <a:rPr lang="en-US" sz="1800" b="1" kern="0" spc="-10" dirty="0">
                <a:effectLst/>
                <a:latin typeface="Arial" panose="020B0604020202020204" pitchFamily="34" charset="0"/>
                <a:ea typeface="Calibri" panose="020F0502020204030204" pitchFamily="34" charset="0"/>
              </a:rPr>
              <a:t> </a:t>
            </a:r>
            <a:r>
              <a:rPr lang="en-US" sz="1800" b="1" kern="0" dirty="0">
                <a:effectLst/>
                <a:latin typeface="Arial" panose="020B0604020202020204" pitchFamily="34" charset="0"/>
                <a:ea typeface="Calibri" panose="020F0502020204030204" pitchFamily="34" charset="0"/>
              </a:rPr>
              <a:t>Surf</a:t>
            </a:r>
            <a:r>
              <a:rPr lang="en-US" sz="1800" b="1" kern="0" spc="-25" dirty="0">
                <a:effectLst/>
                <a:latin typeface="Arial" panose="020B0604020202020204" pitchFamily="34" charset="0"/>
                <a:ea typeface="Calibri" panose="020F0502020204030204" pitchFamily="34" charset="0"/>
              </a:rPr>
              <a:t> </a:t>
            </a:r>
            <a:r>
              <a:rPr lang="en-US" sz="1800" b="1" kern="0" dirty="0">
                <a:effectLst/>
                <a:latin typeface="Arial" panose="020B0604020202020204" pitchFamily="34" charset="0"/>
                <a:ea typeface="Calibri" panose="020F0502020204030204" pitchFamily="34" charset="0"/>
              </a:rPr>
              <a:t>Camp/School</a:t>
            </a:r>
            <a:r>
              <a:rPr lang="en-US" sz="1800" b="1" kern="0" spc="-5" dirty="0">
                <a:effectLst/>
                <a:latin typeface="Arial" panose="020B0604020202020204" pitchFamily="34" charset="0"/>
                <a:ea typeface="Calibri" panose="020F0502020204030204" pitchFamily="34" charset="0"/>
              </a:rPr>
              <a:t> </a:t>
            </a:r>
            <a:r>
              <a:rPr lang="en-US" sz="1800" b="1" kern="0" dirty="0">
                <a:effectLst/>
                <a:latin typeface="Arial" panose="020B0604020202020204" pitchFamily="34" charset="0"/>
                <a:ea typeface="Calibri" panose="020F0502020204030204" pitchFamily="34" charset="0"/>
              </a:rPr>
              <a:t>Policy</a:t>
            </a:r>
            <a:r>
              <a:rPr lang="en-US" sz="1800" b="1" kern="0" spc="-15" dirty="0">
                <a:effectLst/>
                <a:latin typeface="Arial" panose="020B0604020202020204" pitchFamily="34" charset="0"/>
                <a:ea typeface="Calibri" panose="020F0502020204030204" pitchFamily="34" charset="0"/>
              </a:rPr>
              <a:t> </a:t>
            </a:r>
            <a:r>
              <a:rPr lang="en-US" sz="1800" b="1" kern="0" dirty="0">
                <a:effectLst/>
                <a:latin typeface="Arial" panose="020B0604020202020204" pitchFamily="34" charset="0"/>
                <a:ea typeface="Calibri" panose="020F0502020204030204" pitchFamily="34" charset="0"/>
              </a:rPr>
              <a:t>including</a:t>
            </a:r>
            <a:r>
              <a:rPr lang="en-US" sz="1800" b="1" kern="0" spc="-5" dirty="0">
                <a:effectLst/>
                <a:latin typeface="Arial" panose="020B0604020202020204" pitchFamily="34" charset="0"/>
                <a:ea typeface="Calibri" panose="020F0502020204030204" pitchFamily="34" charset="0"/>
              </a:rPr>
              <a:t> </a:t>
            </a:r>
            <a:r>
              <a:rPr lang="en-US" sz="1800" b="1" kern="0" dirty="0">
                <a:effectLst/>
                <a:latin typeface="Arial" panose="020B0604020202020204" pitchFamily="34" charset="0"/>
                <a:ea typeface="Calibri" panose="020F0502020204030204" pitchFamily="34" charset="0"/>
              </a:rPr>
              <a:t>but</a:t>
            </a:r>
            <a:r>
              <a:rPr lang="en-US" sz="1800" b="1" kern="0" spc="-10" dirty="0">
                <a:effectLst/>
                <a:latin typeface="Arial" panose="020B0604020202020204" pitchFamily="34" charset="0"/>
                <a:ea typeface="Calibri" panose="020F0502020204030204" pitchFamily="34" charset="0"/>
              </a:rPr>
              <a:t> </a:t>
            </a:r>
            <a:r>
              <a:rPr lang="en-US" sz="1800" b="1" kern="0" dirty="0">
                <a:effectLst/>
                <a:latin typeface="Arial" panose="020B0604020202020204" pitchFamily="34" charset="0"/>
                <a:ea typeface="Calibri" panose="020F0502020204030204" pitchFamily="34" charset="0"/>
              </a:rPr>
              <a:t>is not</a:t>
            </a:r>
            <a:r>
              <a:rPr lang="en-US" sz="1800" b="1" kern="0" spc="-20" dirty="0">
                <a:effectLst/>
                <a:latin typeface="Arial" panose="020B0604020202020204" pitchFamily="34" charset="0"/>
                <a:ea typeface="Calibri" panose="020F0502020204030204" pitchFamily="34" charset="0"/>
              </a:rPr>
              <a:t> </a:t>
            </a:r>
            <a:r>
              <a:rPr lang="en-US" sz="1800" b="1" kern="0" dirty="0">
                <a:effectLst/>
                <a:latin typeface="Arial" panose="020B0604020202020204" pitchFamily="34" charset="0"/>
                <a:ea typeface="Calibri" panose="020F0502020204030204" pitchFamily="34" charset="0"/>
              </a:rPr>
              <a:t>limited</a:t>
            </a:r>
            <a:r>
              <a:rPr lang="en-US" sz="1800" b="1" kern="0" spc="-20" dirty="0">
                <a:effectLst/>
                <a:latin typeface="Arial" panose="020B0604020202020204" pitchFamily="34" charset="0"/>
                <a:ea typeface="Calibri" panose="020F0502020204030204" pitchFamily="34" charset="0"/>
              </a:rPr>
              <a:t> </a:t>
            </a:r>
            <a:r>
              <a:rPr lang="en-US" sz="1800" b="1" kern="0" dirty="0">
                <a:effectLst/>
                <a:latin typeface="Arial" panose="020B0604020202020204" pitchFamily="34" charset="0"/>
                <a:ea typeface="Calibri" panose="020F0502020204030204" pitchFamily="34" charset="0"/>
              </a:rPr>
              <a:t>to:</a:t>
            </a:r>
            <a:endParaRPr lang="en-US" sz="1800" b="1" kern="0" dirty="0">
              <a:effectLst/>
              <a:latin typeface="Calibri" panose="020F0502020204030204" pitchFamily="34" charset="0"/>
              <a:ea typeface="Calibri" panose="020F0502020204030204" pitchFamily="34" charset="0"/>
            </a:endParaRPr>
          </a:p>
          <a:p>
            <a:pPr marL="342900" marR="151765" lvl="0" indent="-342900">
              <a:lnSpc>
                <a:spcPct val="107000"/>
              </a:lnSpc>
              <a:spcBef>
                <a:spcPts val="11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Camp/student limits with consideration of “load” or number of surf camp/school participants on the</a:t>
            </a:r>
            <a:r>
              <a:rPr lang="en-US" sz="1800" spc="-235"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beach</a:t>
            </a:r>
            <a:r>
              <a:rPr lang="en-US" sz="1800" spc="-10"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in</a:t>
            </a:r>
            <a:r>
              <a:rPr lang="en-US" sz="1800" spc="-5"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place</a:t>
            </a:r>
            <a:r>
              <a:rPr lang="en-US" sz="1800" spc="-10"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of permitting</a:t>
            </a:r>
            <a:r>
              <a:rPr lang="en-US" sz="1800" spc="-5"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a static number</a:t>
            </a:r>
            <a:r>
              <a:rPr lang="en-US" sz="1800" spc="-10"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of</a:t>
            </a:r>
            <a:r>
              <a:rPr lang="en-US" sz="1800" spc="-15"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camps.</a:t>
            </a:r>
            <a:endParaRPr lang="en-US" sz="1800" dirty="0">
              <a:effectLst/>
              <a:latin typeface="Calibri" panose="020F0502020204030204" pitchFamily="34" charset="0"/>
              <a:ea typeface="Calibri" panose="020F0502020204030204" pitchFamily="34" charset="0"/>
            </a:endParaRPr>
          </a:p>
          <a:p>
            <a:pPr marL="342900" marR="30099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Consider implementation of a calendar of times of use and schedules by the permittee to develop the</a:t>
            </a:r>
            <a:r>
              <a:rPr lang="en-US" sz="1800" spc="-235"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number</a:t>
            </a:r>
            <a:r>
              <a:rPr lang="en-US" sz="1800" spc="-15"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of permits</a:t>
            </a:r>
            <a:r>
              <a:rPr lang="en-US" sz="1800" spc="-10"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to</a:t>
            </a:r>
            <a:r>
              <a:rPr lang="en-US" sz="1800" spc="5"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be</a:t>
            </a:r>
            <a:r>
              <a:rPr lang="en-US" sz="1800" spc="5"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issued.</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Review</a:t>
            </a:r>
            <a:r>
              <a:rPr lang="en-US" sz="1800" spc="-5"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hours</a:t>
            </a:r>
            <a:r>
              <a:rPr lang="en-US" sz="1800" spc="-20"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of</a:t>
            </a:r>
            <a:r>
              <a:rPr lang="en-US" sz="1800" spc="-15"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operations</a:t>
            </a:r>
            <a:r>
              <a:rPr lang="en-US" sz="1800" spc="-10"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(weekday,</a:t>
            </a:r>
            <a:r>
              <a:rPr lang="en-US" sz="1800" spc="-5"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weekend,</a:t>
            </a:r>
            <a:r>
              <a:rPr lang="en-US" sz="1800" spc="-10"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summer/balance</a:t>
            </a:r>
            <a:r>
              <a:rPr lang="en-US" sz="1800" spc="-15"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of</a:t>
            </a:r>
            <a:r>
              <a:rPr lang="en-US" sz="1800" spc="-25"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year)</a:t>
            </a:r>
            <a:r>
              <a:rPr lang="en-US" sz="1800" spc="-15"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and</a:t>
            </a:r>
            <a:r>
              <a:rPr lang="en-US" sz="1800" spc="-15"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location</a:t>
            </a:r>
            <a:r>
              <a:rPr lang="en-US" sz="1800" spc="-20"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of</a:t>
            </a:r>
            <a:r>
              <a:rPr lang="en-US" sz="1800" spc="-10"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camps.</a:t>
            </a:r>
            <a:endParaRPr lang="en-US" sz="1800" dirty="0">
              <a:effectLst/>
              <a:latin typeface="Calibri" panose="020F0502020204030204" pitchFamily="34" charset="0"/>
              <a:ea typeface="Calibri" panose="020F0502020204030204" pitchFamily="34" charset="0"/>
            </a:endParaRPr>
          </a:p>
          <a:p>
            <a:pPr marL="342900" marR="0" lvl="0" indent="-342900">
              <a:spcBef>
                <a:spcPts val="10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Safety</a:t>
            </a:r>
            <a:r>
              <a:rPr lang="en-US" sz="1800" spc="-15"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and</a:t>
            </a:r>
            <a:r>
              <a:rPr lang="en-US" sz="1800" spc="-20"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environmental</a:t>
            </a:r>
            <a:r>
              <a:rPr lang="en-US" sz="1800" spc="-15"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considerations.</a:t>
            </a:r>
            <a:endParaRPr lang="en-US" sz="1800" dirty="0">
              <a:effectLst/>
              <a:latin typeface="Calibri" panose="020F0502020204030204" pitchFamily="34" charset="0"/>
              <a:ea typeface="Calibri" panose="020F0502020204030204" pitchFamily="34" charset="0"/>
            </a:endParaRPr>
          </a:p>
          <a:p>
            <a:pPr marL="342900" marR="0" lvl="0" indent="-342900">
              <a:spcBef>
                <a:spcPts val="10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Overall</a:t>
            </a:r>
            <a:r>
              <a:rPr lang="en-US" sz="1800" spc="-10"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purpose/mission</a:t>
            </a:r>
            <a:r>
              <a:rPr lang="en-US" sz="1800" spc="-20"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of</a:t>
            </a:r>
            <a:r>
              <a:rPr lang="en-US" sz="1800" spc="-5"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the</a:t>
            </a:r>
            <a:r>
              <a:rPr lang="en-US" sz="1800" spc="-20"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Surf</a:t>
            </a:r>
            <a:r>
              <a:rPr lang="en-US" sz="1800" spc="-5"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Camp/School</a:t>
            </a:r>
            <a:r>
              <a:rPr lang="en-US" sz="1800" spc="-20" dirty="0">
                <a:effectLst/>
                <a:latin typeface="Arial" panose="020B0604020202020204" pitchFamily="34" charset="0"/>
                <a:ea typeface="Calibri" panose="020F0502020204030204" pitchFamily="34" charset="0"/>
              </a:rPr>
              <a:t> </a:t>
            </a:r>
            <a:r>
              <a:rPr lang="en-US" sz="1800" dirty="0">
                <a:effectLst/>
                <a:latin typeface="Arial" panose="020B0604020202020204" pitchFamily="34" charset="0"/>
                <a:ea typeface="Calibri" panose="020F0502020204030204" pitchFamily="34" charset="0"/>
              </a:rPr>
              <a:t>Policy.</a:t>
            </a:r>
          </a:p>
          <a:p>
            <a:pPr marL="0" marR="0" lvl="0" indent="0">
              <a:spcBef>
                <a:spcPts val="100"/>
              </a:spcBef>
              <a:spcAft>
                <a:spcPts val="0"/>
              </a:spcAft>
              <a:buFont typeface="Symbol" panose="05050102010706020507" pitchFamily="18" charset="2"/>
              <a:buNone/>
            </a:pPr>
            <a:endParaRPr lang="en-US" sz="1800" dirty="0">
              <a:effectLst/>
              <a:latin typeface="Calibri" panose="020F0502020204030204" pitchFamily="34" charset="0"/>
              <a:ea typeface="Calibri" panose="020F0502020204030204" pitchFamily="34" charset="0"/>
            </a:endParaRPr>
          </a:p>
          <a:p>
            <a:pPr marL="168910" marR="0" indent="-102235">
              <a:spcBef>
                <a:spcPts val="110"/>
              </a:spcBef>
              <a:spcAft>
                <a:spcPts val="0"/>
              </a:spcAft>
              <a:tabLst>
                <a:tab pos="169545" algn="l"/>
              </a:tabLst>
            </a:pPr>
            <a:r>
              <a:rPr lang="en-US" sz="1800" b="1" kern="0" dirty="0">
                <a:effectLst/>
                <a:latin typeface="Arial" panose="020B0604020202020204" pitchFamily="34" charset="0"/>
                <a:ea typeface="Calibri" panose="020F0502020204030204" pitchFamily="34" charset="0"/>
              </a:rPr>
              <a:t>Application</a:t>
            </a:r>
            <a:r>
              <a:rPr lang="en-US" sz="1800" b="1" kern="0" spc="-20" dirty="0">
                <a:effectLst/>
                <a:latin typeface="Arial" panose="020B0604020202020204" pitchFamily="34" charset="0"/>
                <a:ea typeface="Calibri" panose="020F0502020204030204" pitchFamily="34" charset="0"/>
              </a:rPr>
              <a:t> </a:t>
            </a:r>
            <a:r>
              <a:rPr lang="en-US" sz="1800" b="1" kern="0" dirty="0">
                <a:effectLst/>
                <a:latin typeface="Arial" panose="020B0604020202020204" pitchFamily="34" charset="0"/>
                <a:ea typeface="Calibri" panose="020F0502020204030204" pitchFamily="34" charset="0"/>
              </a:rPr>
              <a:t>Process</a:t>
            </a:r>
            <a:endParaRPr lang="en-US" sz="1800" b="1" kern="0" dirty="0">
              <a:effectLst/>
              <a:latin typeface="Calibri" panose="020F0502020204030204" pitchFamily="34" charset="0"/>
              <a:ea typeface="Calibri" panose="020F0502020204030204" pitchFamily="34" charset="0"/>
            </a:endParaRPr>
          </a:p>
          <a:p>
            <a:pPr marL="342900" marR="0" lvl="0" indent="-342900">
              <a:spcBef>
                <a:spcPts val="110"/>
              </a:spcBef>
              <a:spcAft>
                <a:spcPts val="0"/>
              </a:spcAft>
              <a:buFont typeface="Symbol" panose="05050102010706020507" pitchFamily="18" charset="2"/>
              <a:buChar char=""/>
              <a:tabLst>
                <a:tab pos="169545" algn="l"/>
              </a:tabLst>
            </a:pPr>
            <a:r>
              <a:rPr lang="en-US" sz="1800" b="0" kern="0" dirty="0">
                <a:effectLst/>
                <a:latin typeface="Arial" panose="020B0604020202020204" pitchFamily="34" charset="0"/>
                <a:ea typeface="Calibri" panose="020F0502020204030204" pitchFamily="34" charset="0"/>
              </a:rPr>
              <a:t>Permit</a:t>
            </a:r>
            <a:r>
              <a:rPr lang="en-US" sz="1800" b="0" kern="0" spc="-10" dirty="0">
                <a:effectLst/>
                <a:latin typeface="Arial" panose="020B0604020202020204" pitchFamily="34" charset="0"/>
                <a:ea typeface="Calibri" panose="020F0502020204030204" pitchFamily="34" charset="0"/>
              </a:rPr>
              <a:t> </a:t>
            </a:r>
            <a:r>
              <a:rPr lang="en-US" sz="1800" b="0" kern="0" dirty="0">
                <a:effectLst/>
                <a:latin typeface="Arial" panose="020B0604020202020204" pitchFamily="34" charset="0"/>
                <a:ea typeface="Calibri" panose="020F0502020204030204" pitchFamily="34" charset="0"/>
              </a:rPr>
              <a:t>Approval</a:t>
            </a:r>
            <a:endParaRPr lang="en-US" sz="1800" b="1" kern="0" dirty="0">
              <a:effectLst/>
              <a:latin typeface="Calibri" panose="020F0502020204030204" pitchFamily="34" charset="0"/>
              <a:ea typeface="Calibri" panose="020F0502020204030204" pitchFamily="34" charset="0"/>
            </a:endParaRPr>
          </a:p>
          <a:p>
            <a:pPr marL="342900" marR="0" lvl="0" indent="-342900">
              <a:spcBef>
                <a:spcPts val="110"/>
              </a:spcBef>
              <a:spcAft>
                <a:spcPts val="0"/>
              </a:spcAft>
              <a:buFont typeface="Symbol" panose="05050102010706020507" pitchFamily="18" charset="2"/>
              <a:buChar char=""/>
              <a:tabLst>
                <a:tab pos="169545" algn="l"/>
              </a:tabLst>
            </a:pPr>
            <a:r>
              <a:rPr lang="en-US" sz="1800" b="0" kern="0" dirty="0">
                <a:effectLst/>
                <a:latin typeface="Arial" panose="020B0604020202020204" pitchFamily="34" charset="0"/>
                <a:ea typeface="Calibri" panose="020F0502020204030204" pitchFamily="34" charset="0"/>
              </a:rPr>
              <a:t>Automatic</a:t>
            </a:r>
            <a:r>
              <a:rPr lang="en-US" sz="1800" b="0" kern="0" spc="-5" dirty="0">
                <a:effectLst/>
                <a:latin typeface="Arial" panose="020B0604020202020204" pitchFamily="34" charset="0"/>
                <a:ea typeface="Calibri" panose="020F0502020204030204" pitchFamily="34" charset="0"/>
              </a:rPr>
              <a:t> </a:t>
            </a:r>
            <a:r>
              <a:rPr lang="en-US" sz="1800" b="0" kern="0" dirty="0">
                <a:effectLst/>
                <a:latin typeface="Arial" panose="020B0604020202020204" pitchFamily="34" charset="0"/>
                <a:ea typeface="Calibri" panose="020F0502020204030204" pitchFamily="34" charset="0"/>
              </a:rPr>
              <a:t>approval</a:t>
            </a:r>
            <a:r>
              <a:rPr lang="en-US" sz="1800" b="0" kern="0" spc="-15" dirty="0">
                <a:effectLst/>
                <a:latin typeface="Arial" panose="020B0604020202020204" pitchFamily="34" charset="0"/>
                <a:ea typeface="Calibri" panose="020F0502020204030204" pitchFamily="34" charset="0"/>
              </a:rPr>
              <a:t> </a:t>
            </a:r>
            <a:r>
              <a:rPr lang="en-US" sz="1800" b="0" kern="0" dirty="0">
                <a:effectLst/>
                <a:latin typeface="Arial" panose="020B0604020202020204" pitchFamily="34" charset="0"/>
                <a:ea typeface="Calibri" panose="020F0502020204030204" pitchFamily="34" charset="0"/>
              </a:rPr>
              <a:t>of</a:t>
            </a:r>
            <a:r>
              <a:rPr lang="en-US" sz="1800" b="0" kern="0" spc="-15" dirty="0">
                <a:effectLst/>
                <a:latin typeface="Arial" panose="020B0604020202020204" pitchFamily="34" charset="0"/>
                <a:ea typeface="Calibri" panose="020F0502020204030204" pitchFamily="34" charset="0"/>
              </a:rPr>
              <a:t> </a:t>
            </a:r>
            <a:r>
              <a:rPr lang="en-US" sz="1800" b="0" kern="0" dirty="0">
                <a:effectLst/>
                <a:latin typeface="Arial" panose="020B0604020202020204" pitchFamily="34" charset="0"/>
                <a:ea typeface="Calibri" panose="020F0502020204030204" pitchFamily="34" charset="0"/>
              </a:rPr>
              <a:t>existing</a:t>
            </a:r>
            <a:r>
              <a:rPr lang="en-US" sz="1800" b="0" kern="0" spc="-10" dirty="0">
                <a:effectLst/>
                <a:latin typeface="Arial" panose="020B0604020202020204" pitchFamily="34" charset="0"/>
                <a:ea typeface="Calibri" panose="020F0502020204030204" pitchFamily="34" charset="0"/>
              </a:rPr>
              <a:t> </a:t>
            </a:r>
            <a:r>
              <a:rPr lang="en-US" sz="1800" b="0" kern="0" dirty="0">
                <a:effectLst/>
                <a:latin typeface="Arial" panose="020B0604020202020204" pitchFamily="34" charset="0"/>
                <a:ea typeface="Calibri" panose="020F0502020204030204" pitchFamily="34" charset="0"/>
              </a:rPr>
              <a:t>permittees</a:t>
            </a:r>
            <a:r>
              <a:rPr lang="en-US" sz="1800" b="0" kern="0" spc="-15" dirty="0">
                <a:effectLst/>
                <a:latin typeface="Arial" panose="020B0604020202020204" pitchFamily="34" charset="0"/>
                <a:ea typeface="Calibri" panose="020F0502020204030204" pitchFamily="34" charset="0"/>
              </a:rPr>
              <a:t> </a:t>
            </a:r>
            <a:r>
              <a:rPr lang="en-US" sz="1800" b="0" kern="0" dirty="0">
                <a:effectLst/>
                <a:latin typeface="Arial" panose="020B0604020202020204" pitchFamily="34" charset="0"/>
                <a:ea typeface="Calibri" panose="020F0502020204030204" pitchFamily="34" charset="0"/>
              </a:rPr>
              <a:t>or shift</a:t>
            </a:r>
            <a:r>
              <a:rPr lang="en-US" sz="1800" b="0" kern="0" spc="-15" dirty="0">
                <a:effectLst/>
                <a:latin typeface="Arial" panose="020B0604020202020204" pitchFamily="34" charset="0"/>
                <a:ea typeface="Calibri" panose="020F0502020204030204" pitchFamily="34" charset="0"/>
              </a:rPr>
              <a:t> </a:t>
            </a:r>
            <a:r>
              <a:rPr lang="en-US" sz="1800" b="0" kern="0" dirty="0">
                <a:effectLst/>
                <a:latin typeface="Arial" panose="020B0604020202020204" pitchFamily="34" charset="0"/>
                <a:ea typeface="Calibri" panose="020F0502020204030204" pitchFamily="34" charset="0"/>
              </a:rPr>
              <a:t>to</a:t>
            </a:r>
            <a:r>
              <a:rPr lang="en-US" sz="1800" b="0" kern="0" spc="-20" dirty="0">
                <a:effectLst/>
                <a:latin typeface="Arial" panose="020B0604020202020204" pitchFamily="34" charset="0"/>
                <a:ea typeface="Calibri" panose="020F0502020204030204" pitchFamily="34" charset="0"/>
              </a:rPr>
              <a:t> </a:t>
            </a:r>
            <a:r>
              <a:rPr lang="en-US" sz="1800" b="0" kern="0" dirty="0">
                <a:effectLst/>
                <a:latin typeface="Arial" panose="020B0604020202020204" pitchFamily="34" charset="0"/>
                <a:ea typeface="Calibri" panose="020F0502020204030204" pitchFamily="34" charset="0"/>
              </a:rPr>
              <a:t>RFP process</a:t>
            </a:r>
            <a:endParaRPr lang="en-US" sz="1800" b="1" kern="0" dirty="0">
              <a:effectLst/>
              <a:latin typeface="Calibri" panose="020F0502020204030204" pitchFamily="34" charset="0"/>
              <a:ea typeface="Calibri" panose="020F0502020204030204" pitchFamily="34" charset="0"/>
            </a:endParaRPr>
          </a:p>
          <a:p>
            <a:pPr marL="342900" marR="0" lvl="0" indent="-342900">
              <a:spcBef>
                <a:spcPts val="110"/>
              </a:spcBef>
              <a:spcAft>
                <a:spcPts val="0"/>
              </a:spcAft>
              <a:buFont typeface="Symbol" panose="05050102010706020507" pitchFamily="18" charset="2"/>
              <a:buChar char=""/>
              <a:tabLst>
                <a:tab pos="169545" algn="l"/>
              </a:tabLst>
            </a:pPr>
            <a:r>
              <a:rPr lang="en-US" sz="1800" b="0" kern="0" dirty="0">
                <a:effectLst/>
                <a:latin typeface="Arial" panose="020B0604020202020204" pitchFamily="34" charset="0"/>
                <a:ea typeface="Calibri" panose="020F0502020204030204" pitchFamily="34" charset="0"/>
              </a:rPr>
              <a:t>Timing</a:t>
            </a:r>
            <a:r>
              <a:rPr lang="en-US" sz="1800" b="0" kern="0" spc="-10" dirty="0">
                <a:effectLst/>
                <a:latin typeface="Arial" panose="020B0604020202020204" pitchFamily="34" charset="0"/>
                <a:ea typeface="Calibri" panose="020F0502020204030204" pitchFamily="34" charset="0"/>
              </a:rPr>
              <a:t> </a:t>
            </a:r>
            <a:r>
              <a:rPr lang="en-US" sz="1800" b="0" kern="0" dirty="0">
                <a:effectLst/>
                <a:latin typeface="Arial" panose="020B0604020202020204" pitchFamily="34" charset="0"/>
                <a:ea typeface="Calibri" panose="020F0502020204030204" pitchFamily="34" charset="0"/>
              </a:rPr>
              <a:t>of</a:t>
            </a:r>
            <a:r>
              <a:rPr lang="en-US" sz="1800" b="0" kern="0" spc="-15" dirty="0">
                <a:effectLst/>
                <a:latin typeface="Arial" panose="020B0604020202020204" pitchFamily="34" charset="0"/>
                <a:ea typeface="Calibri" panose="020F0502020204030204" pitchFamily="34" charset="0"/>
              </a:rPr>
              <a:t> </a:t>
            </a:r>
            <a:r>
              <a:rPr lang="en-US" sz="1800" b="0" kern="0" dirty="0">
                <a:effectLst/>
                <a:latin typeface="Arial" panose="020B0604020202020204" pitchFamily="34" charset="0"/>
                <a:ea typeface="Calibri" panose="020F0502020204030204" pitchFamily="34" charset="0"/>
              </a:rPr>
              <a:t>RFP</a:t>
            </a:r>
            <a:r>
              <a:rPr lang="en-US" sz="1800" b="0" kern="0" spc="-10" dirty="0">
                <a:effectLst/>
                <a:latin typeface="Arial" panose="020B0604020202020204" pitchFamily="34" charset="0"/>
                <a:ea typeface="Calibri" panose="020F0502020204030204" pitchFamily="34" charset="0"/>
              </a:rPr>
              <a:t> </a:t>
            </a:r>
            <a:r>
              <a:rPr lang="en-US" sz="1800" b="0" kern="0" dirty="0">
                <a:effectLst/>
                <a:latin typeface="Arial" panose="020B0604020202020204" pitchFamily="34" charset="0"/>
                <a:ea typeface="Calibri" panose="020F0502020204030204" pitchFamily="34" charset="0"/>
              </a:rPr>
              <a:t>–</a:t>
            </a:r>
            <a:r>
              <a:rPr lang="en-US" sz="1800" b="0" kern="0" spc="5" dirty="0">
                <a:effectLst/>
                <a:latin typeface="Arial" panose="020B0604020202020204" pitchFamily="34" charset="0"/>
                <a:ea typeface="Calibri" panose="020F0502020204030204" pitchFamily="34" charset="0"/>
              </a:rPr>
              <a:t> </a:t>
            </a:r>
            <a:r>
              <a:rPr lang="en-US" sz="1800" b="0" kern="0" dirty="0">
                <a:effectLst/>
                <a:latin typeface="Arial" panose="020B0604020202020204" pitchFamily="34" charset="0"/>
                <a:ea typeface="Calibri" panose="020F0502020204030204" pitchFamily="34" charset="0"/>
              </a:rPr>
              <a:t>length</a:t>
            </a:r>
            <a:r>
              <a:rPr lang="en-US" sz="1800" b="0" kern="0" spc="-10" dirty="0">
                <a:effectLst/>
                <a:latin typeface="Arial" panose="020B0604020202020204" pitchFamily="34" charset="0"/>
                <a:ea typeface="Calibri" panose="020F0502020204030204" pitchFamily="34" charset="0"/>
              </a:rPr>
              <a:t> </a:t>
            </a:r>
            <a:r>
              <a:rPr lang="en-US" sz="1800" b="0" kern="0" dirty="0">
                <a:effectLst/>
                <a:latin typeface="Arial" panose="020B0604020202020204" pitchFamily="34" charset="0"/>
                <a:ea typeface="Calibri" panose="020F0502020204030204" pitchFamily="34" charset="0"/>
              </a:rPr>
              <a:t>of</a:t>
            </a:r>
            <a:r>
              <a:rPr lang="en-US" sz="1800" b="0" kern="0" spc="-25" dirty="0">
                <a:effectLst/>
                <a:latin typeface="Arial" panose="020B0604020202020204" pitchFamily="34" charset="0"/>
                <a:ea typeface="Calibri" panose="020F0502020204030204" pitchFamily="34" charset="0"/>
              </a:rPr>
              <a:t> </a:t>
            </a:r>
            <a:r>
              <a:rPr lang="en-US" sz="1800" b="0" kern="0" dirty="0">
                <a:effectLst/>
                <a:latin typeface="Arial" panose="020B0604020202020204" pitchFamily="34" charset="0"/>
                <a:ea typeface="Calibri" panose="020F0502020204030204" pitchFamily="34" charset="0"/>
              </a:rPr>
              <a:t>permit</a:t>
            </a:r>
            <a:r>
              <a:rPr lang="en-US" sz="1800" b="0" kern="0" spc="-10" dirty="0">
                <a:effectLst/>
                <a:latin typeface="Arial" panose="020B0604020202020204" pitchFamily="34" charset="0"/>
                <a:ea typeface="Calibri" panose="020F0502020204030204" pitchFamily="34" charset="0"/>
              </a:rPr>
              <a:t> </a:t>
            </a:r>
            <a:r>
              <a:rPr lang="en-US" sz="1800" b="0" kern="0" dirty="0">
                <a:effectLst/>
                <a:latin typeface="Arial" panose="020B0604020202020204" pitchFamily="34" charset="0"/>
                <a:ea typeface="Calibri" panose="020F0502020204030204" pitchFamily="34" charset="0"/>
              </a:rPr>
              <a:t>term; how</a:t>
            </a:r>
            <a:r>
              <a:rPr lang="en-US" sz="1800" b="0" kern="0" spc="5" dirty="0">
                <a:effectLst/>
                <a:latin typeface="Arial" panose="020B0604020202020204" pitchFamily="34" charset="0"/>
                <a:ea typeface="Calibri" panose="020F0502020204030204" pitchFamily="34" charset="0"/>
              </a:rPr>
              <a:t> </a:t>
            </a:r>
            <a:r>
              <a:rPr lang="en-US" sz="1800" b="0" kern="0" dirty="0">
                <a:effectLst/>
                <a:latin typeface="Arial" panose="020B0604020202020204" pitchFamily="34" charset="0"/>
                <a:ea typeface="Calibri" panose="020F0502020204030204" pitchFamily="34" charset="0"/>
              </a:rPr>
              <a:t>far</a:t>
            </a:r>
            <a:r>
              <a:rPr lang="en-US" sz="1800" b="0" kern="0" spc="-5" dirty="0">
                <a:effectLst/>
                <a:latin typeface="Arial" panose="020B0604020202020204" pitchFamily="34" charset="0"/>
                <a:ea typeface="Calibri" panose="020F0502020204030204" pitchFamily="34" charset="0"/>
              </a:rPr>
              <a:t> </a:t>
            </a:r>
            <a:r>
              <a:rPr lang="en-US" sz="1800" b="0" kern="0" dirty="0">
                <a:effectLst/>
                <a:latin typeface="Arial" panose="020B0604020202020204" pitchFamily="34" charset="0"/>
                <a:ea typeface="Calibri" panose="020F0502020204030204" pitchFamily="34" charset="0"/>
              </a:rPr>
              <a:t>in</a:t>
            </a:r>
            <a:r>
              <a:rPr lang="en-US" sz="1800" b="0" kern="0" spc="-15" dirty="0">
                <a:effectLst/>
                <a:latin typeface="Arial" panose="020B0604020202020204" pitchFamily="34" charset="0"/>
                <a:ea typeface="Calibri" panose="020F0502020204030204" pitchFamily="34" charset="0"/>
              </a:rPr>
              <a:t> </a:t>
            </a:r>
            <a:r>
              <a:rPr lang="en-US" sz="1800" b="0" kern="0" dirty="0">
                <a:effectLst/>
                <a:latin typeface="Arial" panose="020B0604020202020204" pitchFamily="34" charset="0"/>
                <a:ea typeface="Calibri" panose="020F0502020204030204" pitchFamily="34" charset="0"/>
              </a:rPr>
              <a:t>advance</a:t>
            </a:r>
            <a:r>
              <a:rPr lang="en-US" sz="1800" b="0" kern="0" spc="-10" dirty="0">
                <a:effectLst/>
                <a:latin typeface="Arial" panose="020B0604020202020204" pitchFamily="34" charset="0"/>
                <a:ea typeface="Calibri" panose="020F0502020204030204" pitchFamily="34" charset="0"/>
              </a:rPr>
              <a:t> </a:t>
            </a:r>
            <a:r>
              <a:rPr lang="en-US" sz="1800" b="0" kern="0" dirty="0">
                <a:effectLst/>
                <a:latin typeface="Arial" panose="020B0604020202020204" pitchFamily="34" charset="0"/>
                <a:ea typeface="Calibri" panose="020F0502020204030204" pitchFamily="34" charset="0"/>
              </a:rPr>
              <a:t>open</a:t>
            </a:r>
            <a:endParaRPr lang="en-US" sz="1800" b="1" kern="0" dirty="0">
              <a:effectLst/>
              <a:latin typeface="Calibri" panose="020F0502020204030204" pitchFamily="34" charset="0"/>
              <a:ea typeface="Calibri" panose="020F0502020204030204" pitchFamily="34" charset="0"/>
            </a:endParaRPr>
          </a:p>
          <a:p>
            <a:pPr marL="342900" marR="0" lvl="0" indent="-342900">
              <a:spcBef>
                <a:spcPts val="110"/>
              </a:spcBef>
              <a:spcAft>
                <a:spcPts val="0"/>
              </a:spcAft>
              <a:buFont typeface="Symbol" panose="05050102010706020507" pitchFamily="18" charset="2"/>
              <a:buChar char=""/>
              <a:tabLst>
                <a:tab pos="169545" algn="l"/>
              </a:tabLst>
            </a:pPr>
            <a:r>
              <a:rPr lang="en-US" sz="1800" b="0" kern="0" dirty="0">
                <a:effectLst/>
                <a:latin typeface="Arial" panose="020B0604020202020204" pitchFamily="34" charset="0"/>
                <a:ea typeface="Calibri" panose="020F0502020204030204" pitchFamily="34" charset="0"/>
              </a:rPr>
              <a:t>Develop</a:t>
            </a:r>
            <a:r>
              <a:rPr lang="en-US" sz="1800" b="0" kern="0" spc="-30" dirty="0">
                <a:effectLst/>
                <a:latin typeface="Arial" panose="020B0604020202020204" pitchFamily="34" charset="0"/>
                <a:ea typeface="Calibri" panose="020F0502020204030204" pitchFamily="34" charset="0"/>
              </a:rPr>
              <a:t> </a:t>
            </a:r>
            <a:r>
              <a:rPr lang="en-US" sz="1800" b="0" kern="0" dirty="0">
                <a:effectLst/>
                <a:latin typeface="Arial" panose="020B0604020202020204" pitchFamily="34" charset="0"/>
                <a:ea typeface="Calibri" panose="020F0502020204030204" pitchFamily="34" charset="0"/>
              </a:rPr>
              <a:t>criteria</a:t>
            </a:r>
            <a:r>
              <a:rPr lang="en-US" sz="1800" b="0" kern="0" spc="-20" dirty="0">
                <a:effectLst/>
                <a:latin typeface="Arial" panose="020B0604020202020204" pitchFamily="34" charset="0"/>
                <a:ea typeface="Calibri" panose="020F0502020204030204" pitchFamily="34" charset="0"/>
              </a:rPr>
              <a:t> </a:t>
            </a:r>
            <a:r>
              <a:rPr lang="en-US" sz="1800" b="0" kern="0" dirty="0">
                <a:effectLst/>
                <a:latin typeface="Arial" panose="020B0604020202020204" pitchFamily="34" charset="0"/>
                <a:ea typeface="Calibri" panose="020F0502020204030204" pitchFamily="34" charset="0"/>
              </a:rPr>
              <a:t>and</a:t>
            </a:r>
            <a:r>
              <a:rPr lang="en-US" sz="1800" b="0" kern="0" spc="-15" dirty="0">
                <a:effectLst/>
                <a:latin typeface="Arial" panose="020B0604020202020204" pitchFamily="34" charset="0"/>
                <a:ea typeface="Calibri" panose="020F0502020204030204" pitchFamily="34" charset="0"/>
              </a:rPr>
              <a:t> </a:t>
            </a:r>
            <a:r>
              <a:rPr lang="en-US" sz="1800" b="0" kern="0" dirty="0">
                <a:effectLst/>
                <a:latin typeface="Arial" panose="020B0604020202020204" pitchFamily="34" charset="0"/>
                <a:ea typeface="Calibri" panose="020F0502020204030204" pitchFamily="34" charset="0"/>
              </a:rPr>
              <a:t>scoring</a:t>
            </a:r>
            <a:r>
              <a:rPr lang="en-US" sz="1800" b="0" kern="0" spc="-20" dirty="0">
                <a:effectLst/>
                <a:latin typeface="Arial" panose="020B0604020202020204" pitchFamily="34" charset="0"/>
                <a:ea typeface="Calibri" panose="020F0502020204030204" pitchFamily="34" charset="0"/>
              </a:rPr>
              <a:t> </a:t>
            </a:r>
            <a:r>
              <a:rPr lang="en-US" sz="1800" b="0" kern="0" dirty="0">
                <a:effectLst/>
                <a:latin typeface="Arial" panose="020B0604020202020204" pitchFamily="34" charset="0"/>
                <a:ea typeface="Calibri" panose="020F0502020204030204" pitchFamily="34" charset="0"/>
              </a:rPr>
              <a:t>rubric</a:t>
            </a:r>
            <a:endParaRPr lang="en-US" sz="1800" b="1" kern="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0E227E1B-1722-4D94-8EBD-93EC180C8272}" type="slidenum">
              <a:rPr lang="en-US" smtClean="0"/>
              <a:t>2</a:t>
            </a:fld>
            <a:endParaRPr lang="en-US" dirty="0"/>
          </a:p>
        </p:txBody>
      </p:sp>
    </p:spTree>
    <p:extLst>
      <p:ext uri="{BB962C8B-B14F-4D97-AF65-F5344CB8AC3E}">
        <p14:creationId xmlns:p14="http://schemas.microsoft.com/office/powerpoint/2010/main" val="3945467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Presenter – Mike Perez </a:t>
            </a:r>
          </a:p>
          <a:p>
            <a:endParaRPr lang="en-US" dirty="0"/>
          </a:p>
        </p:txBody>
      </p:sp>
      <p:sp>
        <p:nvSpPr>
          <p:cNvPr id="4" name="Slide Number Placeholder 3"/>
          <p:cNvSpPr>
            <a:spLocks noGrp="1"/>
          </p:cNvSpPr>
          <p:nvPr>
            <p:ph type="sldNum" sz="quarter" idx="5"/>
          </p:nvPr>
        </p:nvSpPr>
        <p:spPr/>
        <p:txBody>
          <a:bodyPr/>
          <a:lstStyle/>
          <a:p>
            <a:fld id="{0E227E1B-1722-4D94-8EBD-93EC180C8272}" type="slidenum">
              <a:rPr lang="en-US" smtClean="0"/>
              <a:t>3</a:t>
            </a:fld>
            <a:endParaRPr lang="en-US" dirty="0"/>
          </a:p>
        </p:txBody>
      </p:sp>
    </p:spTree>
    <p:extLst>
      <p:ext uri="{BB962C8B-B14F-4D97-AF65-F5344CB8AC3E}">
        <p14:creationId xmlns:p14="http://schemas.microsoft.com/office/powerpoint/2010/main" val="2204040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Presenter – Mike Perez </a:t>
            </a:r>
          </a:p>
          <a:p>
            <a:endParaRPr lang="en-US" sz="1200" b="1" dirty="0">
              <a:effectLst/>
              <a:latin typeface="Arial" panose="020B0604020202020204" pitchFamily="34" charset="0"/>
              <a:ea typeface="Times New Roman" panose="02020603050405020304" pitchFamily="18" charset="0"/>
            </a:endParaRPr>
          </a:p>
          <a:p>
            <a:r>
              <a:rPr lang="en-US" sz="1200" b="1" dirty="0">
                <a:effectLst/>
                <a:latin typeface="Arial" panose="020B0604020202020204" pitchFamily="34" charset="0"/>
                <a:ea typeface="Times New Roman" panose="02020603050405020304" pitchFamily="18" charset="0"/>
              </a:rPr>
              <a:t>Task Force Purpose</a:t>
            </a:r>
            <a:r>
              <a:rPr lang="en-US" sz="1200" dirty="0">
                <a:effectLst/>
                <a:latin typeface="Arial" panose="020B0604020202020204" pitchFamily="34" charset="0"/>
                <a:ea typeface="Times New Roman" panose="02020603050405020304" pitchFamily="18" charset="0"/>
              </a:rPr>
              <a:t>: To consider and make recommendations to the Parks, Beaches, and Recreation</a:t>
            </a:r>
            <a:r>
              <a:rPr lang="en-US" sz="1200" spc="5" dirty="0">
                <a:effectLst/>
                <a:latin typeface="Arial" panose="020B0604020202020204" pitchFamily="34" charset="0"/>
                <a:ea typeface="Times New Roman" panose="02020603050405020304" pitchFamily="18" charset="0"/>
              </a:rPr>
              <a:t> </a:t>
            </a:r>
            <a:r>
              <a:rPr lang="en-US" sz="1200" dirty="0">
                <a:effectLst/>
                <a:latin typeface="Arial" panose="020B0604020202020204" pitchFamily="34" charset="0"/>
                <a:ea typeface="Times New Roman" panose="02020603050405020304" pitchFamily="18" charset="0"/>
              </a:rPr>
              <a:t>Commission regarding the City of Pacifica Surf Camp/School Policy. As adopted by the Parks, Beaches, and</a:t>
            </a:r>
            <a:r>
              <a:rPr lang="en-US" sz="1200" spc="-235" dirty="0">
                <a:effectLst/>
                <a:latin typeface="Arial" panose="020B0604020202020204" pitchFamily="34" charset="0"/>
                <a:ea typeface="Times New Roman" panose="02020603050405020304" pitchFamily="18" charset="0"/>
              </a:rPr>
              <a:t>  </a:t>
            </a:r>
            <a:r>
              <a:rPr lang="en-US" sz="1200" dirty="0">
                <a:effectLst/>
                <a:latin typeface="Arial" panose="020B0604020202020204" pitchFamily="34" charset="0"/>
                <a:ea typeface="Times New Roman" panose="02020603050405020304" pitchFamily="18" charset="0"/>
              </a:rPr>
              <a:t>Recreation</a:t>
            </a:r>
            <a:r>
              <a:rPr lang="en-US" sz="1200" spc="-20" dirty="0">
                <a:effectLst/>
                <a:latin typeface="Arial" panose="020B0604020202020204" pitchFamily="34" charset="0"/>
                <a:ea typeface="Times New Roman" panose="02020603050405020304" pitchFamily="18" charset="0"/>
              </a:rPr>
              <a:t> </a:t>
            </a:r>
            <a:r>
              <a:rPr lang="en-US" sz="1200" dirty="0">
                <a:effectLst/>
                <a:latin typeface="Arial" panose="020B0604020202020204" pitchFamily="34" charset="0"/>
                <a:ea typeface="Times New Roman" panose="02020603050405020304" pitchFamily="18" charset="0"/>
              </a:rPr>
              <a:t>Commission</a:t>
            </a:r>
            <a:r>
              <a:rPr lang="en-US" sz="1200" spc="-5" dirty="0">
                <a:effectLst/>
                <a:latin typeface="Arial" panose="020B0604020202020204" pitchFamily="34" charset="0"/>
                <a:ea typeface="Times New Roman" panose="02020603050405020304" pitchFamily="18" charset="0"/>
              </a:rPr>
              <a:t> </a:t>
            </a:r>
            <a:r>
              <a:rPr lang="en-US" sz="1200" dirty="0">
                <a:effectLst/>
                <a:latin typeface="Arial" panose="020B0604020202020204" pitchFamily="34" charset="0"/>
                <a:ea typeface="Times New Roman" panose="02020603050405020304" pitchFamily="18" charset="0"/>
              </a:rPr>
              <a:t>(12/16/20) the</a:t>
            </a:r>
            <a:r>
              <a:rPr lang="en-US" sz="1200" spc="-10" dirty="0">
                <a:effectLst/>
                <a:latin typeface="Arial" panose="020B0604020202020204" pitchFamily="34" charset="0"/>
                <a:ea typeface="Times New Roman" panose="02020603050405020304" pitchFamily="18" charset="0"/>
              </a:rPr>
              <a:t> </a:t>
            </a:r>
            <a:r>
              <a:rPr lang="en-US" sz="1200" dirty="0">
                <a:effectLst/>
                <a:latin typeface="Arial" panose="020B0604020202020204" pitchFamily="34" charset="0"/>
                <a:ea typeface="Times New Roman" panose="02020603050405020304" pitchFamily="18" charset="0"/>
              </a:rPr>
              <a:t>Task</a:t>
            </a:r>
            <a:r>
              <a:rPr lang="en-US" sz="1200" spc="-10" dirty="0">
                <a:effectLst/>
                <a:latin typeface="Arial" panose="020B0604020202020204" pitchFamily="34" charset="0"/>
                <a:ea typeface="Times New Roman" panose="02020603050405020304" pitchFamily="18" charset="0"/>
              </a:rPr>
              <a:t> </a:t>
            </a:r>
            <a:r>
              <a:rPr lang="en-US" sz="1200" dirty="0">
                <a:effectLst/>
                <a:latin typeface="Arial" panose="020B0604020202020204" pitchFamily="34" charset="0"/>
                <a:ea typeface="Times New Roman" panose="02020603050405020304" pitchFamily="18" charset="0"/>
              </a:rPr>
              <a:t>Force</a:t>
            </a:r>
            <a:r>
              <a:rPr lang="en-US" sz="1200" spc="-10" dirty="0">
                <a:effectLst/>
                <a:latin typeface="Arial" panose="020B0604020202020204" pitchFamily="34" charset="0"/>
                <a:ea typeface="Times New Roman" panose="02020603050405020304" pitchFamily="18" charset="0"/>
              </a:rPr>
              <a:t> </a:t>
            </a:r>
            <a:r>
              <a:rPr lang="en-US" sz="1200" dirty="0">
                <a:effectLst/>
                <a:latin typeface="Arial" panose="020B0604020202020204" pitchFamily="34" charset="0"/>
                <a:ea typeface="Times New Roman" panose="02020603050405020304" pitchFamily="18" charset="0"/>
              </a:rPr>
              <a:t>was created to review: </a:t>
            </a:r>
          </a:p>
          <a:p>
            <a:endParaRPr lang="en-US" sz="1200"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effectLst/>
                <a:latin typeface="Arial" panose="020B0604020202020204" pitchFamily="34" charset="0"/>
                <a:ea typeface="Calibri" panose="020F0502020204030204" pitchFamily="34" charset="0"/>
              </a:rPr>
              <a:t>Full Implementation of a Community Access Partner Permit (CAPP) </a:t>
            </a:r>
            <a:r>
              <a:rPr lang="en-US" sz="1200" dirty="0">
                <a:effectLst/>
                <a:latin typeface="Arial" panose="020B0604020202020204" pitchFamily="34" charset="0"/>
                <a:ea typeface="Calibri" panose="020F0502020204030204" pitchFamily="34" charset="0"/>
              </a:rPr>
              <a:t>program with an intention to provide</a:t>
            </a:r>
            <a:r>
              <a:rPr lang="en-US" sz="1200" spc="-235"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equitable access</a:t>
            </a:r>
            <a:r>
              <a:rPr lang="en-US" sz="1200" spc="-5"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for</a:t>
            </a:r>
            <a:r>
              <a:rPr lang="en-US" sz="1200" spc="-5"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underrepresented</a:t>
            </a:r>
            <a:r>
              <a:rPr lang="en-US" sz="1200" spc="-10"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groups.</a:t>
            </a:r>
            <a:r>
              <a:rPr lang="en-US" sz="1200" spc="-20"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(piloted for end of 2020, with phase 1 approved</a:t>
            </a:r>
            <a:r>
              <a:rPr lang="en-US" sz="1200" spc="-5"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through</a:t>
            </a:r>
            <a:r>
              <a:rPr lang="en-US" sz="1200" spc="-10"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2021).</a:t>
            </a:r>
            <a:endParaRPr lang="en-US" sz="1200" dirty="0">
              <a:effectLst/>
              <a:latin typeface="Calibri" panose="020F0502020204030204" pitchFamily="34" charset="0"/>
              <a:ea typeface="Calibri" panose="020F0502020204030204" pitchFamily="34" charset="0"/>
            </a:endParaRPr>
          </a:p>
          <a:p>
            <a:endParaRPr lang="en-US" dirty="0"/>
          </a:p>
          <a:p>
            <a:pPr marL="168910" marR="0" indent="-102235">
              <a:spcBef>
                <a:spcPts val="820"/>
              </a:spcBef>
              <a:spcAft>
                <a:spcPts val="0"/>
              </a:spcAft>
              <a:tabLst>
                <a:tab pos="169545" algn="l"/>
              </a:tabLst>
            </a:pPr>
            <a:r>
              <a:rPr lang="en-US" sz="1200" b="1" kern="0" dirty="0">
                <a:effectLst/>
                <a:latin typeface="Arial" panose="020B0604020202020204" pitchFamily="34" charset="0"/>
                <a:ea typeface="Calibri" panose="020F0502020204030204" pitchFamily="34" charset="0"/>
              </a:rPr>
              <a:t>Overall</a:t>
            </a:r>
            <a:r>
              <a:rPr lang="en-US" sz="1200" b="1" kern="0" spc="-10" dirty="0">
                <a:effectLst/>
                <a:latin typeface="Arial" panose="020B0604020202020204" pitchFamily="34" charset="0"/>
                <a:ea typeface="Calibri" panose="020F0502020204030204" pitchFamily="34" charset="0"/>
              </a:rPr>
              <a:t> </a:t>
            </a:r>
            <a:r>
              <a:rPr lang="en-US" sz="1200" b="1" kern="0" dirty="0">
                <a:effectLst/>
                <a:latin typeface="Arial" panose="020B0604020202020204" pitchFamily="34" charset="0"/>
                <a:ea typeface="Calibri" panose="020F0502020204030204" pitchFamily="34" charset="0"/>
              </a:rPr>
              <a:t>Surf</a:t>
            </a:r>
            <a:r>
              <a:rPr lang="en-US" sz="1200" b="1" kern="0" spc="-25" dirty="0">
                <a:effectLst/>
                <a:latin typeface="Arial" panose="020B0604020202020204" pitchFamily="34" charset="0"/>
                <a:ea typeface="Calibri" panose="020F0502020204030204" pitchFamily="34" charset="0"/>
              </a:rPr>
              <a:t> </a:t>
            </a:r>
            <a:r>
              <a:rPr lang="en-US" sz="1200" b="1" kern="0" dirty="0">
                <a:effectLst/>
                <a:latin typeface="Arial" panose="020B0604020202020204" pitchFamily="34" charset="0"/>
                <a:ea typeface="Calibri" panose="020F0502020204030204" pitchFamily="34" charset="0"/>
              </a:rPr>
              <a:t>Camp/School</a:t>
            </a:r>
            <a:r>
              <a:rPr lang="en-US" sz="1200" b="1" kern="0" spc="-5" dirty="0">
                <a:effectLst/>
                <a:latin typeface="Arial" panose="020B0604020202020204" pitchFamily="34" charset="0"/>
                <a:ea typeface="Calibri" panose="020F0502020204030204" pitchFamily="34" charset="0"/>
              </a:rPr>
              <a:t> </a:t>
            </a:r>
            <a:r>
              <a:rPr lang="en-US" sz="1200" b="1" kern="0" dirty="0">
                <a:effectLst/>
                <a:latin typeface="Arial" panose="020B0604020202020204" pitchFamily="34" charset="0"/>
                <a:ea typeface="Calibri" panose="020F0502020204030204" pitchFamily="34" charset="0"/>
              </a:rPr>
              <a:t>Policy</a:t>
            </a:r>
            <a:r>
              <a:rPr lang="en-US" sz="1200" b="1" kern="0" spc="-15" dirty="0">
                <a:effectLst/>
                <a:latin typeface="Arial" panose="020B0604020202020204" pitchFamily="34" charset="0"/>
                <a:ea typeface="Calibri" panose="020F0502020204030204" pitchFamily="34" charset="0"/>
              </a:rPr>
              <a:t> </a:t>
            </a:r>
            <a:r>
              <a:rPr lang="en-US" sz="1200" b="1" kern="0" dirty="0">
                <a:effectLst/>
                <a:latin typeface="Arial" panose="020B0604020202020204" pitchFamily="34" charset="0"/>
                <a:ea typeface="Calibri" panose="020F0502020204030204" pitchFamily="34" charset="0"/>
              </a:rPr>
              <a:t>including</a:t>
            </a:r>
            <a:r>
              <a:rPr lang="en-US" sz="1200" b="1" kern="0" spc="-5" dirty="0">
                <a:effectLst/>
                <a:latin typeface="Arial" panose="020B0604020202020204" pitchFamily="34" charset="0"/>
                <a:ea typeface="Calibri" panose="020F0502020204030204" pitchFamily="34" charset="0"/>
              </a:rPr>
              <a:t> </a:t>
            </a:r>
            <a:r>
              <a:rPr lang="en-US" sz="1200" b="1" kern="0" dirty="0">
                <a:effectLst/>
                <a:latin typeface="Arial" panose="020B0604020202020204" pitchFamily="34" charset="0"/>
                <a:ea typeface="Calibri" panose="020F0502020204030204" pitchFamily="34" charset="0"/>
              </a:rPr>
              <a:t>but</a:t>
            </a:r>
            <a:r>
              <a:rPr lang="en-US" sz="1200" b="1" kern="0" spc="-10" dirty="0">
                <a:effectLst/>
                <a:latin typeface="Arial" panose="020B0604020202020204" pitchFamily="34" charset="0"/>
                <a:ea typeface="Calibri" panose="020F0502020204030204" pitchFamily="34" charset="0"/>
              </a:rPr>
              <a:t> </a:t>
            </a:r>
            <a:r>
              <a:rPr lang="en-US" sz="1200" b="1" kern="0" dirty="0">
                <a:effectLst/>
                <a:latin typeface="Arial" panose="020B0604020202020204" pitchFamily="34" charset="0"/>
                <a:ea typeface="Calibri" panose="020F0502020204030204" pitchFamily="34" charset="0"/>
              </a:rPr>
              <a:t>is not</a:t>
            </a:r>
            <a:r>
              <a:rPr lang="en-US" sz="1200" b="1" kern="0" spc="-20" dirty="0">
                <a:effectLst/>
                <a:latin typeface="Arial" panose="020B0604020202020204" pitchFamily="34" charset="0"/>
                <a:ea typeface="Calibri" panose="020F0502020204030204" pitchFamily="34" charset="0"/>
              </a:rPr>
              <a:t> </a:t>
            </a:r>
            <a:r>
              <a:rPr lang="en-US" sz="1200" b="1" kern="0" dirty="0">
                <a:effectLst/>
                <a:latin typeface="Arial" panose="020B0604020202020204" pitchFamily="34" charset="0"/>
                <a:ea typeface="Calibri" panose="020F0502020204030204" pitchFamily="34" charset="0"/>
              </a:rPr>
              <a:t>limited</a:t>
            </a:r>
            <a:r>
              <a:rPr lang="en-US" sz="1200" b="1" kern="0" spc="-20" dirty="0">
                <a:effectLst/>
                <a:latin typeface="Arial" panose="020B0604020202020204" pitchFamily="34" charset="0"/>
                <a:ea typeface="Calibri" panose="020F0502020204030204" pitchFamily="34" charset="0"/>
              </a:rPr>
              <a:t> </a:t>
            </a:r>
            <a:r>
              <a:rPr lang="en-US" sz="1200" b="1" kern="0" dirty="0">
                <a:effectLst/>
                <a:latin typeface="Arial" panose="020B0604020202020204" pitchFamily="34" charset="0"/>
                <a:ea typeface="Calibri" panose="020F0502020204030204" pitchFamily="34" charset="0"/>
              </a:rPr>
              <a:t>to:</a:t>
            </a:r>
            <a:endParaRPr lang="en-US" sz="1200" b="1" kern="0" dirty="0">
              <a:effectLst/>
              <a:latin typeface="Calibri" panose="020F0502020204030204" pitchFamily="34" charset="0"/>
              <a:ea typeface="Calibri" panose="020F0502020204030204" pitchFamily="34" charset="0"/>
            </a:endParaRPr>
          </a:p>
          <a:p>
            <a:pPr marL="342900" marR="151765" lvl="0" indent="-342900">
              <a:lnSpc>
                <a:spcPct val="107000"/>
              </a:lnSpc>
              <a:spcBef>
                <a:spcPts val="11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rPr>
              <a:t>Camp/student limits with consideration of “load” or number of surf camp/school participants on the</a:t>
            </a:r>
            <a:r>
              <a:rPr lang="en-US" sz="1200" spc="-235"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beach</a:t>
            </a:r>
            <a:r>
              <a:rPr lang="en-US" sz="1200" spc="-10"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in</a:t>
            </a:r>
            <a:r>
              <a:rPr lang="en-US" sz="1200" spc="-5"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place</a:t>
            </a:r>
            <a:r>
              <a:rPr lang="en-US" sz="1200" spc="-10"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of permitting</a:t>
            </a:r>
            <a:r>
              <a:rPr lang="en-US" sz="1200" spc="-5"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 static number</a:t>
            </a:r>
            <a:r>
              <a:rPr lang="en-US" sz="1200" spc="-10"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of</a:t>
            </a:r>
            <a:r>
              <a:rPr lang="en-US" sz="1200" spc="-15"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camps.</a:t>
            </a:r>
            <a:endParaRPr lang="en-US" sz="1200" dirty="0">
              <a:effectLst/>
              <a:latin typeface="Calibri" panose="020F0502020204030204" pitchFamily="34" charset="0"/>
              <a:ea typeface="Calibri" panose="020F0502020204030204" pitchFamily="34" charset="0"/>
            </a:endParaRPr>
          </a:p>
          <a:p>
            <a:pPr marL="342900" marR="300990" lvl="0" indent="-342900">
              <a:lnSpc>
                <a:spcPct val="107000"/>
              </a:lnSpc>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rPr>
              <a:t>Consider implementation of a calendar of times of use and schedules by the permittee to develop the</a:t>
            </a:r>
            <a:r>
              <a:rPr lang="en-US" sz="1200" spc="-235"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number</a:t>
            </a:r>
            <a:r>
              <a:rPr lang="en-US" sz="1200" spc="-15"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of permits</a:t>
            </a:r>
            <a:r>
              <a:rPr lang="en-US" sz="1200" spc="-10"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to</a:t>
            </a:r>
            <a:r>
              <a:rPr lang="en-US" sz="1200" spc="5"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be</a:t>
            </a:r>
            <a:r>
              <a:rPr lang="en-US" sz="1200" spc="5"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issued.</a:t>
            </a:r>
            <a:endParaRPr lang="en-US" sz="1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rPr>
              <a:t>Review</a:t>
            </a:r>
            <a:r>
              <a:rPr lang="en-US" sz="1200" spc="-5"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hours</a:t>
            </a:r>
            <a:r>
              <a:rPr lang="en-US" sz="1200" spc="-20"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of</a:t>
            </a:r>
            <a:r>
              <a:rPr lang="en-US" sz="1200" spc="-15"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operations</a:t>
            </a:r>
            <a:r>
              <a:rPr lang="en-US" sz="1200" spc="-10"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(weekday,</a:t>
            </a:r>
            <a:r>
              <a:rPr lang="en-US" sz="1200" spc="-5"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weekend,</a:t>
            </a:r>
            <a:r>
              <a:rPr lang="en-US" sz="1200" spc="-10"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summer/balance</a:t>
            </a:r>
            <a:r>
              <a:rPr lang="en-US" sz="1200" spc="-15"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of</a:t>
            </a:r>
            <a:r>
              <a:rPr lang="en-US" sz="1200" spc="-25"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year)</a:t>
            </a:r>
            <a:r>
              <a:rPr lang="en-US" sz="1200" spc="-15"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and</a:t>
            </a:r>
            <a:r>
              <a:rPr lang="en-US" sz="1200" spc="-15"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location</a:t>
            </a:r>
            <a:r>
              <a:rPr lang="en-US" sz="1200" spc="-20"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of</a:t>
            </a:r>
            <a:r>
              <a:rPr lang="en-US" sz="1200" spc="-10"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camps.</a:t>
            </a:r>
            <a:endParaRPr lang="en-US" sz="1200" dirty="0">
              <a:effectLst/>
              <a:latin typeface="Calibri" panose="020F0502020204030204" pitchFamily="34" charset="0"/>
              <a:ea typeface="Calibri" panose="020F0502020204030204" pitchFamily="34" charset="0"/>
            </a:endParaRPr>
          </a:p>
          <a:p>
            <a:pPr marL="342900" marR="0" lvl="0" indent="-342900">
              <a:spcBef>
                <a:spcPts val="10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rPr>
              <a:t>Safety</a:t>
            </a:r>
            <a:r>
              <a:rPr lang="en-US" sz="1200" spc="-15"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and</a:t>
            </a:r>
            <a:r>
              <a:rPr lang="en-US" sz="1200" spc="-20"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environmental</a:t>
            </a:r>
            <a:r>
              <a:rPr lang="en-US" sz="1200" spc="-15"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considerations.</a:t>
            </a:r>
            <a:endParaRPr lang="en-US" sz="1200" dirty="0">
              <a:effectLst/>
              <a:latin typeface="Calibri" panose="020F0502020204030204" pitchFamily="34" charset="0"/>
              <a:ea typeface="Calibri" panose="020F0502020204030204" pitchFamily="34" charset="0"/>
            </a:endParaRPr>
          </a:p>
          <a:p>
            <a:pPr marL="342900" marR="0" lvl="0" indent="-342900">
              <a:spcBef>
                <a:spcPts val="10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rPr>
              <a:t>Overall</a:t>
            </a:r>
            <a:r>
              <a:rPr lang="en-US" sz="1200" spc="-10"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purpose/mission</a:t>
            </a:r>
            <a:r>
              <a:rPr lang="en-US" sz="1200" spc="-20"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of</a:t>
            </a:r>
            <a:r>
              <a:rPr lang="en-US" sz="1200" spc="-5"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the</a:t>
            </a:r>
            <a:r>
              <a:rPr lang="en-US" sz="1200" spc="-20"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Surf</a:t>
            </a:r>
            <a:r>
              <a:rPr lang="en-US" sz="1200" spc="-5"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Camp/School</a:t>
            </a:r>
            <a:r>
              <a:rPr lang="en-US" sz="1200" spc="-20" dirty="0">
                <a:effectLst/>
                <a:latin typeface="Arial" panose="020B060402020202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Policy.</a:t>
            </a:r>
          </a:p>
          <a:p>
            <a:pPr marL="0" marR="0" lvl="0" indent="0">
              <a:spcBef>
                <a:spcPts val="100"/>
              </a:spcBef>
              <a:spcAft>
                <a:spcPts val="0"/>
              </a:spcAft>
              <a:buFont typeface="Symbol" panose="05050102010706020507" pitchFamily="18" charset="2"/>
              <a:buNone/>
            </a:pPr>
            <a:endParaRPr lang="en-US" sz="1200" dirty="0">
              <a:effectLst/>
              <a:latin typeface="Calibri" panose="020F0502020204030204" pitchFamily="34" charset="0"/>
              <a:ea typeface="Calibri" panose="020F0502020204030204" pitchFamily="34" charset="0"/>
            </a:endParaRPr>
          </a:p>
          <a:p>
            <a:pPr marL="168910" marR="0" indent="-102235">
              <a:spcBef>
                <a:spcPts val="110"/>
              </a:spcBef>
              <a:spcAft>
                <a:spcPts val="0"/>
              </a:spcAft>
              <a:tabLst>
                <a:tab pos="169545" algn="l"/>
              </a:tabLst>
            </a:pPr>
            <a:r>
              <a:rPr lang="en-US" sz="1200" b="1" kern="0" dirty="0">
                <a:effectLst/>
                <a:latin typeface="Arial" panose="020B0604020202020204" pitchFamily="34" charset="0"/>
                <a:ea typeface="Calibri" panose="020F0502020204030204" pitchFamily="34" charset="0"/>
              </a:rPr>
              <a:t>Application</a:t>
            </a:r>
            <a:r>
              <a:rPr lang="en-US" sz="1200" b="1" kern="0" spc="-20" dirty="0">
                <a:effectLst/>
                <a:latin typeface="Arial" panose="020B0604020202020204" pitchFamily="34" charset="0"/>
                <a:ea typeface="Calibri" panose="020F0502020204030204" pitchFamily="34" charset="0"/>
              </a:rPr>
              <a:t> </a:t>
            </a:r>
            <a:r>
              <a:rPr lang="en-US" sz="1200" b="1" kern="0" dirty="0">
                <a:effectLst/>
                <a:latin typeface="Arial" panose="020B0604020202020204" pitchFamily="34" charset="0"/>
                <a:ea typeface="Calibri" panose="020F0502020204030204" pitchFamily="34" charset="0"/>
              </a:rPr>
              <a:t>Process</a:t>
            </a:r>
            <a:endParaRPr lang="en-US" sz="1200" b="1" kern="0" dirty="0">
              <a:effectLst/>
              <a:latin typeface="Calibri" panose="020F0502020204030204" pitchFamily="34" charset="0"/>
              <a:ea typeface="Calibri" panose="020F0502020204030204" pitchFamily="34" charset="0"/>
            </a:endParaRPr>
          </a:p>
          <a:p>
            <a:pPr marL="342900" marR="0" lvl="0" indent="-342900">
              <a:spcBef>
                <a:spcPts val="110"/>
              </a:spcBef>
              <a:spcAft>
                <a:spcPts val="0"/>
              </a:spcAft>
              <a:buFont typeface="Symbol" panose="05050102010706020507" pitchFamily="18" charset="2"/>
              <a:buChar char=""/>
              <a:tabLst>
                <a:tab pos="169545" algn="l"/>
              </a:tabLst>
            </a:pPr>
            <a:r>
              <a:rPr lang="en-US" sz="1200" b="0" kern="0" dirty="0">
                <a:effectLst/>
                <a:latin typeface="Arial" panose="020B0604020202020204" pitchFamily="34" charset="0"/>
                <a:ea typeface="Calibri" panose="020F0502020204030204" pitchFamily="34" charset="0"/>
              </a:rPr>
              <a:t>Permit</a:t>
            </a:r>
            <a:r>
              <a:rPr lang="en-US" sz="1200" b="0" kern="0" spc="-10" dirty="0">
                <a:effectLst/>
                <a:latin typeface="Arial" panose="020B0604020202020204" pitchFamily="34" charset="0"/>
                <a:ea typeface="Calibri" panose="020F0502020204030204" pitchFamily="34" charset="0"/>
              </a:rPr>
              <a:t> </a:t>
            </a:r>
            <a:r>
              <a:rPr lang="en-US" sz="1200" b="0" kern="0" dirty="0">
                <a:effectLst/>
                <a:latin typeface="Arial" panose="020B0604020202020204" pitchFamily="34" charset="0"/>
                <a:ea typeface="Calibri" panose="020F0502020204030204" pitchFamily="34" charset="0"/>
              </a:rPr>
              <a:t>Approval</a:t>
            </a:r>
            <a:endParaRPr lang="en-US" sz="1200" b="1" kern="0" dirty="0">
              <a:effectLst/>
              <a:latin typeface="Calibri" panose="020F0502020204030204" pitchFamily="34" charset="0"/>
              <a:ea typeface="Calibri" panose="020F0502020204030204" pitchFamily="34" charset="0"/>
            </a:endParaRPr>
          </a:p>
          <a:p>
            <a:pPr marL="342900" marR="0" lvl="0" indent="-342900">
              <a:spcBef>
                <a:spcPts val="110"/>
              </a:spcBef>
              <a:spcAft>
                <a:spcPts val="0"/>
              </a:spcAft>
              <a:buFont typeface="Symbol" panose="05050102010706020507" pitchFamily="18" charset="2"/>
              <a:buChar char=""/>
              <a:tabLst>
                <a:tab pos="169545" algn="l"/>
              </a:tabLst>
            </a:pPr>
            <a:r>
              <a:rPr lang="en-US" sz="1200" b="0" kern="0" dirty="0">
                <a:effectLst/>
                <a:latin typeface="Arial" panose="020B0604020202020204" pitchFamily="34" charset="0"/>
                <a:ea typeface="Calibri" panose="020F0502020204030204" pitchFamily="34" charset="0"/>
              </a:rPr>
              <a:t>Automatic</a:t>
            </a:r>
            <a:r>
              <a:rPr lang="en-US" sz="1200" b="0" kern="0" spc="-5" dirty="0">
                <a:effectLst/>
                <a:latin typeface="Arial" panose="020B0604020202020204" pitchFamily="34" charset="0"/>
                <a:ea typeface="Calibri" panose="020F0502020204030204" pitchFamily="34" charset="0"/>
              </a:rPr>
              <a:t> </a:t>
            </a:r>
            <a:r>
              <a:rPr lang="en-US" sz="1200" b="0" kern="0" dirty="0">
                <a:effectLst/>
                <a:latin typeface="Arial" panose="020B0604020202020204" pitchFamily="34" charset="0"/>
                <a:ea typeface="Calibri" panose="020F0502020204030204" pitchFamily="34" charset="0"/>
              </a:rPr>
              <a:t>approval</a:t>
            </a:r>
            <a:r>
              <a:rPr lang="en-US" sz="1200" b="0" kern="0" spc="-15" dirty="0">
                <a:effectLst/>
                <a:latin typeface="Arial" panose="020B0604020202020204" pitchFamily="34" charset="0"/>
                <a:ea typeface="Calibri" panose="020F0502020204030204" pitchFamily="34" charset="0"/>
              </a:rPr>
              <a:t> </a:t>
            </a:r>
            <a:r>
              <a:rPr lang="en-US" sz="1200" b="0" kern="0" dirty="0">
                <a:effectLst/>
                <a:latin typeface="Arial" panose="020B0604020202020204" pitchFamily="34" charset="0"/>
                <a:ea typeface="Calibri" panose="020F0502020204030204" pitchFamily="34" charset="0"/>
              </a:rPr>
              <a:t>of</a:t>
            </a:r>
            <a:r>
              <a:rPr lang="en-US" sz="1200" b="0" kern="0" spc="-15" dirty="0">
                <a:effectLst/>
                <a:latin typeface="Arial" panose="020B0604020202020204" pitchFamily="34" charset="0"/>
                <a:ea typeface="Calibri" panose="020F0502020204030204" pitchFamily="34" charset="0"/>
              </a:rPr>
              <a:t> </a:t>
            </a:r>
            <a:r>
              <a:rPr lang="en-US" sz="1200" b="0" kern="0" dirty="0">
                <a:effectLst/>
                <a:latin typeface="Arial" panose="020B0604020202020204" pitchFamily="34" charset="0"/>
                <a:ea typeface="Calibri" panose="020F0502020204030204" pitchFamily="34" charset="0"/>
              </a:rPr>
              <a:t>existing</a:t>
            </a:r>
            <a:r>
              <a:rPr lang="en-US" sz="1200" b="0" kern="0" spc="-10" dirty="0">
                <a:effectLst/>
                <a:latin typeface="Arial" panose="020B0604020202020204" pitchFamily="34" charset="0"/>
                <a:ea typeface="Calibri" panose="020F0502020204030204" pitchFamily="34" charset="0"/>
              </a:rPr>
              <a:t> </a:t>
            </a:r>
            <a:r>
              <a:rPr lang="en-US" sz="1200" b="0" kern="0" dirty="0">
                <a:effectLst/>
                <a:latin typeface="Arial" panose="020B0604020202020204" pitchFamily="34" charset="0"/>
                <a:ea typeface="Calibri" panose="020F0502020204030204" pitchFamily="34" charset="0"/>
              </a:rPr>
              <a:t>permittees</a:t>
            </a:r>
            <a:r>
              <a:rPr lang="en-US" sz="1200" b="0" kern="0" spc="-15" dirty="0">
                <a:effectLst/>
                <a:latin typeface="Arial" panose="020B0604020202020204" pitchFamily="34" charset="0"/>
                <a:ea typeface="Calibri" panose="020F0502020204030204" pitchFamily="34" charset="0"/>
              </a:rPr>
              <a:t> </a:t>
            </a:r>
            <a:r>
              <a:rPr lang="en-US" sz="1200" b="0" kern="0" dirty="0">
                <a:effectLst/>
                <a:latin typeface="Arial" panose="020B0604020202020204" pitchFamily="34" charset="0"/>
                <a:ea typeface="Calibri" panose="020F0502020204030204" pitchFamily="34" charset="0"/>
              </a:rPr>
              <a:t>or shift</a:t>
            </a:r>
            <a:r>
              <a:rPr lang="en-US" sz="1200" b="0" kern="0" spc="-15" dirty="0">
                <a:effectLst/>
                <a:latin typeface="Arial" panose="020B0604020202020204" pitchFamily="34" charset="0"/>
                <a:ea typeface="Calibri" panose="020F0502020204030204" pitchFamily="34" charset="0"/>
              </a:rPr>
              <a:t> </a:t>
            </a:r>
            <a:r>
              <a:rPr lang="en-US" sz="1200" b="0" kern="0" dirty="0">
                <a:effectLst/>
                <a:latin typeface="Arial" panose="020B0604020202020204" pitchFamily="34" charset="0"/>
                <a:ea typeface="Calibri" panose="020F0502020204030204" pitchFamily="34" charset="0"/>
              </a:rPr>
              <a:t>to</a:t>
            </a:r>
            <a:r>
              <a:rPr lang="en-US" sz="1200" b="0" kern="0" spc="-20" dirty="0">
                <a:effectLst/>
                <a:latin typeface="Arial" panose="020B0604020202020204" pitchFamily="34" charset="0"/>
                <a:ea typeface="Calibri" panose="020F0502020204030204" pitchFamily="34" charset="0"/>
              </a:rPr>
              <a:t> </a:t>
            </a:r>
            <a:r>
              <a:rPr lang="en-US" sz="1200" b="0" kern="0" dirty="0">
                <a:effectLst/>
                <a:latin typeface="Arial" panose="020B0604020202020204" pitchFamily="34" charset="0"/>
                <a:ea typeface="Calibri" panose="020F0502020204030204" pitchFamily="34" charset="0"/>
              </a:rPr>
              <a:t>RFP process</a:t>
            </a:r>
            <a:endParaRPr lang="en-US" sz="1200" b="1" kern="0" dirty="0">
              <a:effectLst/>
              <a:latin typeface="Calibri" panose="020F0502020204030204" pitchFamily="34" charset="0"/>
              <a:ea typeface="Calibri" panose="020F0502020204030204" pitchFamily="34" charset="0"/>
            </a:endParaRPr>
          </a:p>
          <a:p>
            <a:pPr marL="342900" marR="0" lvl="0" indent="-342900">
              <a:spcBef>
                <a:spcPts val="110"/>
              </a:spcBef>
              <a:spcAft>
                <a:spcPts val="0"/>
              </a:spcAft>
              <a:buFont typeface="Symbol" panose="05050102010706020507" pitchFamily="18" charset="2"/>
              <a:buChar char=""/>
              <a:tabLst>
                <a:tab pos="169545" algn="l"/>
              </a:tabLst>
            </a:pPr>
            <a:r>
              <a:rPr lang="en-US" sz="1200" b="0" kern="0" dirty="0">
                <a:effectLst/>
                <a:latin typeface="Arial" panose="020B0604020202020204" pitchFamily="34" charset="0"/>
                <a:ea typeface="Calibri" panose="020F0502020204030204" pitchFamily="34" charset="0"/>
              </a:rPr>
              <a:t>Timing</a:t>
            </a:r>
            <a:r>
              <a:rPr lang="en-US" sz="1200" b="0" kern="0" spc="-10" dirty="0">
                <a:effectLst/>
                <a:latin typeface="Arial" panose="020B0604020202020204" pitchFamily="34" charset="0"/>
                <a:ea typeface="Calibri" panose="020F0502020204030204" pitchFamily="34" charset="0"/>
              </a:rPr>
              <a:t> </a:t>
            </a:r>
            <a:r>
              <a:rPr lang="en-US" sz="1200" b="0" kern="0" dirty="0">
                <a:effectLst/>
                <a:latin typeface="Arial" panose="020B0604020202020204" pitchFamily="34" charset="0"/>
                <a:ea typeface="Calibri" panose="020F0502020204030204" pitchFamily="34" charset="0"/>
              </a:rPr>
              <a:t>of</a:t>
            </a:r>
            <a:r>
              <a:rPr lang="en-US" sz="1200" b="0" kern="0" spc="-15" dirty="0">
                <a:effectLst/>
                <a:latin typeface="Arial" panose="020B0604020202020204" pitchFamily="34" charset="0"/>
                <a:ea typeface="Calibri" panose="020F0502020204030204" pitchFamily="34" charset="0"/>
              </a:rPr>
              <a:t> </a:t>
            </a:r>
            <a:r>
              <a:rPr lang="en-US" sz="1200" b="0" kern="0" dirty="0">
                <a:effectLst/>
                <a:latin typeface="Arial" panose="020B0604020202020204" pitchFamily="34" charset="0"/>
                <a:ea typeface="Calibri" panose="020F0502020204030204" pitchFamily="34" charset="0"/>
              </a:rPr>
              <a:t>RFP</a:t>
            </a:r>
            <a:r>
              <a:rPr lang="en-US" sz="1200" b="0" kern="0" spc="-10" dirty="0">
                <a:effectLst/>
                <a:latin typeface="Arial" panose="020B0604020202020204" pitchFamily="34" charset="0"/>
                <a:ea typeface="Calibri" panose="020F0502020204030204" pitchFamily="34" charset="0"/>
              </a:rPr>
              <a:t> </a:t>
            </a:r>
            <a:r>
              <a:rPr lang="en-US" sz="1200" b="0" kern="0" dirty="0">
                <a:effectLst/>
                <a:latin typeface="Arial" panose="020B0604020202020204" pitchFamily="34" charset="0"/>
                <a:ea typeface="Calibri" panose="020F0502020204030204" pitchFamily="34" charset="0"/>
              </a:rPr>
              <a:t>–</a:t>
            </a:r>
            <a:r>
              <a:rPr lang="en-US" sz="1200" b="0" kern="0" spc="5" dirty="0">
                <a:effectLst/>
                <a:latin typeface="Arial" panose="020B0604020202020204" pitchFamily="34" charset="0"/>
                <a:ea typeface="Calibri" panose="020F0502020204030204" pitchFamily="34" charset="0"/>
              </a:rPr>
              <a:t> </a:t>
            </a:r>
            <a:r>
              <a:rPr lang="en-US" sz="1200" b="0" kern="0" dirty="0">
                <a:effectLst/>
                <a:latin typeface="Arial" panose="020B0604020202020204" pitchFamily="34" charset="0"/>
                <a:ea typeface="Calibri" panose="020F0502020204030204" pitchFamily="34" charset="0"/>
              </a:rPr>
              <a:t>length</a:t>
            </a:r>
            <a:r>
              <a:rPr lang="en-US" sz="1200" b="0" kern="0" spc="-10" dirty="0">
                <a:effectLst/>
                <a:latin typeface="Arial" panose="020B0604020202020204" pitchFamily="34" charset="0"/>
                <a:ea typeface="Calibri" panose="020F0502020204030204" pitchFamily="34" charset="0"/>
              </a:rPr>
              <a:t> </a:t>
            </a:r>
            <a:r>
              <a:rPr lang="en-US" sz="1200" b="0" kern="0" dirty="0">
                <a:effectLst/>
                <a:latin typeface="Arial" panose="020B0604020202020204" pitchFamily="34" charset="0"/>
                <a:ea typeface="Calibri" panose="020F0502020204030204" pitchFamily="34" charset="0"/>
              </a:rPr>
              <a:t>of</a:t>
            </a:r>
            <a:r>
              <a:rPr lang="en-US" sz="1200" b="0" kern="0" spc="-25" dirty="0">
                <a:effectLst/>
                <a:latin typeface="Arial" panose="020B0604020202020204" pitchFamily="34" charset="0"/>
                <a:ea typeface="Calibri" panose="020F0502020204030204" pitchFamily="34" charset="0"/>
              </a:rPr>
              <a:t> </a:t>
            </a:r>
            <a:r>
              <a:rPr lang="en-US" sz="1200" b="0" kern="0" dirty="0">
                <a:effectLst/>
                <a:latin typeface="Arial" panose="020B0604020202020204" pitchFamily="34" charset="0"/>
                <a:ea typeface="Calibri" panose="020F0502020204030204" pitchFamily="34" charset="0"/>
              </a:rPr>
              <a:t>permit</a:t>
            </a:r>
            <a:r>
              <a:rPr lang="en-US" sz="1200" b="0" kern="0" spc="-10" dirty="0">
                <a:effectLst/>
                <a:latin typeface="Arial" panose="020B0604020202020204" pitchFamily="34" charset="0"/>
                <a:ea typeface="Calibri" panose="020F0502020204030204" pitchFamily="34" charset="0"/>
              </a:rPr>
              <a:t> </a:t>
            </a:r>
            <a:r>
              <a:rPr lang="en-US" sz="1200" b="0" kern="0" dirty="0">
                <a:effectLst/>
                <a:latin typeface="Arial" panose="020B0604020202020204" pitchFamily="34" charset="0"/>
                <a:ea typeface="Calibri" panose="020F0502020204030204" pitchFamily="34" charset="0"/>
              </a:rPr>
              <a:t>term; how</a:t>
            </a:r>
            <a:r>
              <a:rPr lang="en-US" sz="1200" b="0" kern="0" spc="5" dirty="0">
                <a:effectLst/>
                <a:latin typeface="Arial" panose="020B0604020202020204" pitchFamily="34" charset="0"/>
                <a:ea typeface="Calibri" panose="020F0502020204030204" pitchFamily="34" charset="0"/>
              </a:rPr>
              <a:t> </a:t>
            </a:r>
            <a:r>
              <a:rPr lang="en-US" sz="1200" b="0" kern="0" dirty="0">
                <a:effectLst/>
                <a:latin typeface="Arial" panose="020B0604020202020204" pitchFamily="34" charset="0"/>
                <a:ea typeface="Calibri" panose="020F0502020204030204" pitchFamily="34" charset="0"/>
              </a:rPr>
              <a:t>far</a:t>
            </a:r>
            <a:r>
              <a:rPr lang="en-US" sz="1200" b="0" kern="0" spc="-5" dirty="0">
                <a:effectLst/>
                <a:latin typeface="Arial" panose="020B0604020202020204" pitchFamily="34" charset="0"/>
                <a:ea typeface="Calibri" panose="020F0502020204030204" pitchFamily="34" charset="0"/>
              </a:rPr>
              <a:t> </a:t>
            </a:r>
            <a:r>
              <a:rPr lang="en-US" sz="1200" b="0" kern="0" dirty="0">
                <a:effectLst/>
                <a:latin typeface="Arial" panose="020B0604020202020204" pitchFamily="34" charset="0"/>
                <a:ea typeface="Calibri" panose="020F0502020204030204" pitchFamily="34" charset="0"/>
              </a:rPr>
              <a:t>in</a:t>
            </a:r>
            <a:r>
              <a:rPr lang="en-US" sz="1200" b="0" kern="0" spc="-15" dirty="0">
                <a:effectLst/>
                <a:latin typeface="Arial" panose="020B0604020202020204" pitchFamily="34" charset="0"/>
                <a:ea typeface="Calibri" panose="020F0502020204030204" pitchFamily="34" charset="0"/>
              </a:rPr>
              <a:t> </a:t>
            </a:r>
            <a:r>
              <a:rPr lang="en-US" sz="1200" b="0" kern="0" dirty="0">
                <a:effectLst/>
                <a:latin typeface="Arial" panose="020B0604020202020204" pitchFamily="34" charset="0"/>
                <a:ea typeface="Calibri" panose="020F0502020204030204" pitchFamily="34" charset="0"/>
              </a:rPr>
              <a:t>advance</a:t>
            </a:r>
            <a:r>
              <a:rPr lang="en-US" sz="1200" b="0" kern="0" spc="-10" dirty="0">
                <a:effectLst/>
                <a:latin typeface="Arial" panose="020B0604020202020204" pitchFamily="34" charset="0"/>
                <a:ea typeface="Calibri" panose="020F0502020204030204" pitchFamily="34" charset="0"/>
              </a:rPr>
              <a:t> </a:t>
            </a:r>
            <a:r>
              <a:rPr lang="en-US" sz="1200" b="0" kern="0" dirty="0">
                <a:effectLst/>
                <a:latin typeface="Arial" panose="020B0604020202020204" pitchFamily="34" charset="0"/>
                <a:ea typeface="Calibri" panose="020F0502020204030204" pitchFamily="34" charset="0"/>
              </a:rPr>
              <a:t>open</a:t>
            </a:r>
            <a:endParaRPr lang="en-US" sz="1200" b="1" kern="0" dirty="0">
              <a:effectLst/>
              <a:latin typeface="Calibri" panose="020F0502020204030204" pitchFamily="34" charset="0"/>
              <a:ea typeface="Calibri" panose="020F0502020204030204" pitchFamily="34" charset="0"/>
            </a:endParaRPr>
          </a:p>
          <a:p>
            <a:pPr marL="342900" marR="0" lvl="0" indent="-342900">
              <a:spcBef>
                <a:spcPts val="110"/>
              </a:spcBef>
              <a:spcAft>
                <a:spcPts val="0"/>
              </a:spcAft>
              <a:buFont typeface="Symbol" panose="05050102010706020507" pitchFamily="18" charset="2"/>
              <a:buChar char=""/>
              <a:tabLst>
                <a:tab pos="169545" algn="l"/>
              </a:tabLst>
            </a:pPr>
            <a:r>
              <a:rPr lang="en-US" sz="1200" b="0" kern="0" dirty="0">
                <a:effectLst/>
                <a:latin typeface="Arial" panose="020B0604020202020204" pitchFamily="34" charset="0"/>
                <a:ea typeface="Calibri" panose="020F0502020204030204" pitchFamily="34" charset="0"/>
              </a:rPr>
              <a:t>Develop</a:t>
            </a:r>
            <a:r>
              <a:rPr lang="en-US" sz="1200" b="0" kern="0" spc="-30" dirty="0">
                <a:effectLst/>
                <a:latin typeface="Arial" panose="020B0604020202020204" pitchFamily="34" charset="0"/>
                <a:ea typeface="Calibri" panose="020F0502020204030204" pitchFamily="34" charset="0"/>
              </a:rPr>
              <a:t> </a:t>
            </a:r>
            <a:r>
              <a:rPr lang="en-US" sz="1200" b="0" kern="0" dirty="0">
                <a:effectLst/>
                <a:latin typeface="Arial" panose="020B0604020202020204" pitchFamily="34" charset="0"/>
                <a:ea typeface="Calibri" panose="020F0502020204030204" pitchFamily="34" charset="0"/>
              </a:rPr>
              <a:t>criteria</a:t>
            </a:r>
            <a:r>
              <a:rPr lang="en-US" sz="1200" b="0" kern="0" spc="-20" dirty="0">
                <a:effectLst/>
                <a:latin typeface="Arial" panose="020B0604020202020204" pitchFamily="34" charset="0"/>
                <a:ea typeface="Calibri" panose="020F0502020204030204" pitchFamily="34" charset="0"/>
              </a:rPr>
              <a:t> </a:t>
            </a:r>
            <a:r>
              <a:rPr lang="en-US" sz="1200" b="0" kern="0" dirty="0">
                <a:effectLst/>
                <a:latin typeface="Arial" panose="020B0604020202020204" pitchFamily="34" charset="0"/>
                <a:ea typeface="Calibri" panose="020F0502020204030204" pitchFamily="34" charset="0"/>
              </a:rPr>
              <a:t>and</a:t>
            </a:r>
            <a:r>
              <a:rPr lang="en-US" sz="1200" b="0" kern="0" spc="-15" dirty="0">
                <a:effectLst/>
                <a:latin typeface="Arial" panose="020B0604020202020204" pitchFamily="34" charset="0"/>
                <a:ea typeface="Calibri" panose="020F0502020204030204" pitchFamily="34" charset="0"/>
              </a:rPr>
              <a:t> </a:t>
            </a:r>
            <a:r>
              <a:rPr lang="en-US" sz="1200" b="0" kern="0" dirty="0">
                <a:effectLst/>
                <a:latin typeface="Arial" panose="020B0604020202020204" pitchFamily="34" charset="0"/>
                <a:ea typeface="Calibri" panose="020F0502020204030204" pitchFamily="34" charset="0"/>
              </a:rPr>
              <a:t>scoring</a:t>
            </a:r>
            <a:r>
              <a:rPr lang="en-US" sz="1200" b="0" kern="0" spc="-20" dirty="0">
                <a:effectLst/>
                <a:latin typeface="Arial" panose="020B0604020202020204" pitchFamily="34" charset="0"/>
                <a:ea typeface="Calibri" panose="020F0502020204030204" pitchFamily="34" charset="0"/>
              </a:rPr>
              <a:t> </a:t>
            </a:r>
            <a:r>
              <a:rPr lang="en-US" sz="1200" b="0" kern="0" dirty="0">
                <a:effectLst/>
                <a:latin typeface="Arial" panose="020B0604020202020204" pitchFamily="34" charset="0"/>
                <a:ea typeface="Calibri" panose="020F0502020204030204" pitchFamily="34" charset="0"/>
              </a:rPr>
              <a:t>rubric</a:t>
            </a:r>
            <a:endParaRPr lang="en-US" sz="1200" b="1" kern="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0E227E1B-1722-4D94-8EBD-93EC180C8272}" type="slidenum">
              <a:rPr lang="en-US" smtClean="0"/>
              <a:t>4</a:t>
            </a:fld>
            <a:endParaRPr lang="en-US" dirty="0"/>
          </a:p>
        </p:txBody>
      </p:sp>
    </p:spTree>
    <p:extLst>
      <p:ext uri="{BB962C8B-B14F-4D97-AF65-F5344CB8AC3E}">
        <p14:creationId xmlns:p14="http://schemas.microsoft.com/office/powerpoint/2010/main" val="1121759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Presenter – Mike Perez </a:t>
            </a:r>
          </a:p>
          <a:p>
            <a:r>
              <a:rPr lang="en-US" sz="1200" b="0" i="0" u="none" strike="noStrike" kern="1200" baseline="0" dirty="0">
                <a:solidFill>
                  <a:schemeClr val="tx1"/>
                </a:solidFill>
                <a:latin typeface="+mn-lt"/>
                <a:ea typeface="+mn-ea"/>
                <a:cs typeface="+mn-cs"/>
              </a:rPr>
              <a:t>Since this time, several meetings on this topic have been held,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June 22, 2020 City Council Meeting - Council referred this work item to the Parks, Beaches and Recreation (PB&amp;R) Commission to evaluate the Pacifica Surf Camp/School Policy to determine if/how the program could be amended to allow more surf camps to operate, or to revise the permit renewal process in order to support non-profits that work with diverse communities.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On July 22 and August 5, 2020, PB&amp;R Commission study sessions – Discussion of the existing surf camp policy, equitable access relating to the beach and permit holders, input from the public and a proposal from two non-profits for a Community Access Partner Permit (CAPP) program.</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August 26, 2020 – PB&amp;R Commission meeting – Commission approved changes to the Surf Camp/School Policy to include two CAPP participants for a six-month pilot program. Commissioners also agreed to put this on their work plan, with further study sessions and meetings.</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October 14, 2020 – PB&amp;R Commission study session was held for reviewing the City’s current surf camp/school requirements, guidelines, and rules and to compare and contrast these requirements with other agencies and review the CAPP proposal (a second proposal was submitted by Brown Girls Surf/City Surf Project). Staff gave a presentation covering applicant qualification review, current guidelines and rules, introduced and read the Santa Monica purpose statement, explained the percentages on the Comparison to Other Agencies chart, and explained the projected surf camp timeline and total participant counts as broken down by season. The CAPP proposal was also summarized.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Arial" panose="020B0604020202020204" pitchFamily="34" charset="0"/>
                <a:ea typeface="Times New Roman" panose="02020603050405020304" pitchFamily="18" charset="0"/>
                <a:cs typeface="Arial" panose="020B0604020202020204" pitchFamily="34" charset="0"/>
              </a:rPr>
              <a:t>December 16, 2020 - the Parks, Beaches, and Recreation (PB&amp;R) Commission created a task force to consider and make recommendations regarding the City of Pacifica Surf Camp/School Policy. Soon a website was created to make available information the on the Task Force purpose, members, meeting dates as well as any supportive documents which included past staff reports, meeting agendas, and submitted proposals.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200" b="0" i="0" u="none" strike="noStrike" kern="1200" baseline="0" dirty="0">
              <a:solidFill>
                <a:schemeClr val="tx1"/>
              </a:solidFill>
              <a:latin typeface="+mn-lt"/>
              <a:ea typeface="+mn-ea"/>
              <a:cs typeface="+mn-cs"/>
            </a:endParaRPr>
          </a:p>
          <a:p>
            <a:r>
              <a:rPr lang="en-US" b="1" dirty="0">
                <a:solidFill>
                  <a:srgbClr val="FF0000"/>
                </a:solidFill>
                <a:highlight>
                  <a:srgbClr val="FF0000"/>
                </a:highlight>
              </a:rPr>
              <a:t>Notes: </a:t>
            </a:r>
            <a:r>
              <a:rPr lang="en-US" b="1" dirty="0">
                <a:highlight>
                  <a:srgbClr val="FF0000"/>
                </a:highlight>
              </a:rPr>
              <a:t>There are Task Force actions that were taken prior to June 22, 2020, need to briefly explain. </a:t>
            </a:r>
          </a:p>
          <a:p>
            <a:pPr marL="0" marR="0">
              <a:lnSpc>
                <a:spcPct val="9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In 2003, the City’s Public Works Department developed a Master Plan for Public Improvements at Pacifica State Beach. To address beach-related issues during the implementation of these improvements, a Beach Subcommittee was formed on April 15, 2004. The subcommittee’s work consisted of making recommendations and developing guidelines for the elimination of fires, beach hours of operations, ideas for the creation of a parking program, regulation of surf camps/schools, and recommendations for signage.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9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the time, concerns were raised about beach usage, water safety and congestion due to lack of regulation relating to surf camps/schools. The subcommittee spent considerable time on the topic of surf camps/schools at Pacifica State Beach. After many public forums, the subcommittee put forth a recommendation to limit surf camps to a maximum number of three, to be regulated by the Parks Beaches and Recreation Department.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9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This direction is addressed in Ordinance No. 692-C.S., Section 4-10.116,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"The Director may promulgate rules and regulations for the reservation, rental, and use of exclusive use facilities in all beaches, and parks. The Director may also impose reasonable time, place, and manner conditions in writing to ensure that public health, safety and welfare are protected during the use of exclusive use facilities. It shall be unlawful for any person to violate such rules, regulations or conditions."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9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9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On April 25, 2005, the recommendations were on the agenda of the regularly scheduled City Council meeting. Council approved the implementation of a policy to support the Ordinance listed above and directed staff to come back to the following meeting with some changes and clarifications to the guidelines. At the May 9, 2005, regular City Council meeting, the council directed staff to proceed with the implementation of the Pacifica State Beach Surf Camp/School Policy Guidelines. The policy set a limit of three surf camp/schools, two large (25-student limit) and one small (12 student limit).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9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90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their regular meeting on January 23, 2013, the PB&amp;R Commission adopted changes to the Surf Camp/School Policy that included allowing one local surf shop to apply annually for a permit to increase the number of students that were currently allowed (for surf shops) from 5 to 12 at the small surf camp rate.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E227E1B-1722-4D94-8EBD-93EC180C8272}" type="slidenum">
              <a:rPr lang="en-US" smtClean="0"/>
              <a:t>5</a:t>
            </a:fld>
            <a:endParaRPr lang="en-US" dirty="0"/>
          </a:p>
        </p:txBody>
      </p:sp>
    </p:spTree>
    <p:extLst>
      <p:ext uri="{BB962C8B-B14F-4D97-AF65-F5344CB8AC3E}">
        <p14:creationId xmlns:p14="http://schemas.microsoft.com/office/powerpoint/2010/main" val="2430072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Presenter – Cliff Hodges </a:t>
            </a:r>
          </a:p>
          <a:p>
            <a:pPr marL="0" marR="0">
              <a:spcBef>
                <a:spcPts val="0"/>
              </a:spcBef>
              <a:spcAft>
                <a:spcPts val="0"/>
              </a:spcAft>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The Task Force met monthly from February through August 2021, skipping September and meeting in October to review the report. The first meeting established the purpose and outcome expectations while giving the group background of the policy. In subsequent meetings, several presentations and discussions covering the current surf policy and CAPP proposal were considered.  A “Current Policy Snapshot” was regularly included in the task force packet and meeting topics were outlined in a “Meeting Roadmap” which was updated as needed along the way (attached).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 </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During the July and August meetings, the Task Force was presented with a “Recommendations Review Matrix” created to help work through the process of agreeing on final recommendations.   The results of this process are in the Recommendations section of this document.  Meetings were originally scheduled to go through July; however, the Task Force voted to hold two additional meetings in order to finish their work.</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E227E1B-1722-4D94-8EBD-93EC180C8272}" type="slidenum">
              <a:rPr lang="en-US" smtClean="0"/>
              <a:t>6</a:t>
            </a:fld>
            <a:endParaRPr lang="en-US" dirty="0"/>
          </a:p>
        </p:txBody>
      </p:sp>
    </p:spTree>
    <p:extLst>
      <p:ext uri="{BB962C8B-B14F-4D97-AF65-F5344CB8AC3E}">
        <p14:creationId xmlns:p14="http://schemas.microsoft.com/office/powerpoint/2010/main" val="2737647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Presenter – Cliff Hodges </a:t>
            </a:r>
          </a:p>
          <a:p>
            <a:endParaRPr lang="en-US" dirty="0"/>
          </a:p>
          <a:p>
            <a:r>
              <a:rPr lang="en-US" dirty="0"/>
              <a:t>Place holder for chart (Might have to put this up separately – need to Zoom in if we are going to go over this)</a:t>
            </a:r>
          </a:p>
        </p:txBody>
      </p:sp>
      <p:sp>
        <p:nvSpPr>
          <p:cNvPr id="4" name="Slide Number Placeholder 3"/>
          <p:cNvSpPr>
            <a:spLocks noGrp="1"/>
          </p:cNvSpPr>
          <p:nvPr>
            <p:ph type="sldNum" sz="quarter" idx="5"/>
          </p:nvPr>
        </p:nvSpPr>
        <p:spPr/>
        <p:txBody>
          <a:bodyPr/>
          <a:lstStyle/>
          <a:p>
            <a:fld id="{0E227E1B-1722-4D94-8EBD-93EC180C8272}" type="slidenum">
              <a:rPr lang="en-US" smtClean="0"/>
              <a:t>7</a:t>
            </a:fld>
            <a:endParaRPr lang="en-US" dirty="0"/>
          </a:p>
        </p:txBody>
      </p:sp>
    </p:spTree>
    <p:extLst>
      <p:ext uri="{BB962C8B-B14F-4D97-AF65-F5344CB8AC3E}">
        <p14:creationId xmlns:p14="http://schemas.microsoft.com/office/powerpoint/2010/main" val="1104114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effectLst/>
                <a:latin typeface="Arial" panose="020B0604020202020204" pitchFamily="34" charset="0"/>
                <a:ea typeface="Times New Roman" panose="02020603050405020304" pitchFamily="18" charset="0"/>
                <a:cs typeface="Arial" panose="020B0604020202020204" pitchFamily="34" charset="0"/>
              </a:rPr>
              <a:t> </a:t>
            </a:r>
            <a:r>
              <a:rPr lang="en-US" sz="1800" b="1" dirty="0"/>
              <a:t>Presenter – Johnny Irwin </a:t>
            </a:r>
          </a:p>
          <a:p>
            <a:pPr marL="0" marR="0">
              <a:spcBef>
                <a:spcPts val="0"/>
              </a:spcBef>
              <a:spcAft>
                <a:spcPts val="0"/>
              </a:spcAft>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endParaRPr lang="en-US" sz="18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Purpose Statement</a:t>
            </a:r>
            <a:r>
              <a:rPr lang="en-US" sz="1800" dirty="0">
                <a:effectLst/>
                <a:latin typeface="Arial" panose="020B0604020202020204" pitchFamily="34" charset="0"/>
                <a:ea typeface="Times New Roman" panose="02020603050405020304" pitchFamily="18" charset="0"/>
                <a:cs typeface="Arial" panose="020B0604020202020204" pitchFamily="34" charset="0"/>
              </a:rPr>
              <a:t> – The Task Force recommends the adoption of the following as a purpose statement for the Surf Camp/School Policy:</a:t>
            </a:r>
          </a:p>
          <a:p>
            <a:pPr marL="0" marR="0">
              <a:spcBef>
                <a:spcPts val="0"/>
              </a:spcBef>
              <a:spcAft>
                <a:spcPts val="0"/>
              </a:spcAft>
            </a:pP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cs typeface="Arial" panose="020B0604020202020204" pitchFamily="34" charset="0"/>
              </a:rPr>
              <a:t>This policy and regulations shall ensure that the beach and the surf remain a shared public resource, that the natural beauty of the beach is preserved, that the beach remains available for both active and passive recreation and respite, that opportunities to use the beach or surf for all camps/schools, commercial and non-profit, are fairly allocated, that opportunities for surfing lessons are available for all segments of the community, including persons of all ages and economic groups, and that instructional opportunities are diverse, promoting access and equity.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FontTx/>
              <a:buNone/>
            </a:pPr>
            <a:endParaRPr lang="en-US" dirty="0"/>
          </a:p>
        </p:txBody>
      </p:sp>
      <p:sp>
        <p:nvSpPr>
          <p:cNvPr id="4" name="Slide Number Placeholder 3"/>
          <p:cNvSpPr>
            <a:spLocks noGrp="1"/>
          </p:cNvSpPr>
          <p:nvPr>
            <p:ph type="sldNum" sz="quarter" idx="10"/>
          </p:nvPr>
        </p:nvSpPr>
        <p:spPr/>
        <p:txBody>
          <a:bodyPr/>
          <a:lstStyle/>
          <a:p>
            <a:fld id="{0E227E1B-1722-4D94-8EBD-93EC180C8272}" type="slidenum">
              <a:rPr lang="en-US" smtClean="0"/>
              <a:t>8</a:t>
            </a:fld>
            <a:endParaRPr lang="en-US" dirty="0"/>
          </a:p>
        </p:txBody>
      </p:sp>
    </p:spTree>
    <p:extLst>
      <p:ext uri="{BB962C8B-B14F-4D97-AF65-F5344CB8AC3E}">
        <p14:creationId xmlns:p14="http://schemas.microsoft.com/office/powerpoint/2010/main" val="1548721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 </a:t>
            </a:r>
            <a:r>
              <a:rPr lang="en-US" sz="1200" b="1" dirty="0"/>
              <a:t>Presenter – Johnny Irwin </a:t>
            </a:r>
          </a:p>
          <a:p>
            <a:pPr marL="0" marR="0">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Overall Application Qualification Review</a:t>
            </a:r>
            <a:r>
              <a:rPr lang="en-US" sz="1200" dirty="0">
                <a:effectLst/>
                <a:latin typeface="Arial" panose="020B0604020202020204" pitchFamily="34" charset="0"/>
                <a:ea typeface="Times New Roman" panose="02020603050405020304" pitchFamily="18" charset="0"/>
                <a:cs typeface="Arial" panose="020B0604020202020204" pitchFamily="34" charset="0"/>
              </a:rPr>
              <a:t> – (including CAPP additional criteria) The Task Force recommends the adoption of the updated Qualifications for both non-profit and commercial permittees (attached- Surf Camp Recommendation packet pg.12-13)</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Guidelines and Rules</a:t>
            </a:r>
            <a:r>
              <a:rPr lang="en-US" sz="1200" dirty="0">
                <a:effectLst/>
                <a:latin typeface="Arial" panose="020B0604020202020204" pitchFamily="34" charset="0"/>
                <a:ea typeface="Times New Roman" panose="02020603050405020304" pitchFamily="18" charset="0"/>
                <a:cs typeface="Arial" panose="020B0604020202020204" pitchFamily="34" charset="0"/>
              </a:rPr>
              <a:t> - The Task Force recommends the adoption of the updated Guidelines and Rules (attached).</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Surf Camp Types</a:t>
            </a:r>
            <a:r>
              <a:rPr lang="en-US" sz="1200" dirty="0">
                <a:effectLst/>
                <a:latin typeface="Arial" panose="020B0604020202020204" pitchFamily="34" charset="0"/>
                <a:ea typeface="Times New Roman" panose="02020603050405020304" pitchFamily="18" charset="0"/>
                <a:cs typeface="Arial" panose="020B0604020202020204" pitchFamily="34" charset="0"/>
              </a:rPr>
              <a:t> – the Task Force agreed 7-1 in favor of stating that “Permits for nonprofits through a Community Access Program and Commercial Camps/Schools are both supported at Pacifica State Beach.”</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Number of Surf Camp Participants/Maximum</a:t>
            </a:r>
            <a:r>
              <a:rPr lang="en-US" sz="1200" dirty="0">
                <a:effectLst/>
                <a:latin typeface="Arial" panose="020B0604020202020204" pitchFamily="34" charset="0"/>
                <a:ea typeface="Times New Roman" panose="02020603050405020304" pitchFamily="18" charset="0"/>
                <a:cs typeface="Arial" panose="020B0604020202020204" pitchFamily="34" charset="0"/>
              </a:rPr>
              <a:t> – Permit Sizes and Mix.</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There was a consensus of Task Force members in agreement that the maximum number of surf camp participants at one time should be 98.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Times New Roman" panose="02020603050405020304" pitchFamily="18" charset="0"/>
                <a:cs typeface="Arial" panose="020B0604020202020204" pitchFamily="34" charset="0"/>
              </a:rPr>
              <a:t>There was a unanimous recommendation that the ratio of students to instructors remain 5:1</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E227E1B-1722-4D94-8EBD-93EC180C8272}" type="slidenum">
              <a:rPr lang="en-US" smtClean="0"/>
              <a:t>9</a:t>
            </a:fld>
            <a:endParaRPr lang="en-US" dirty="0"/>
          </a:p>
        </p:txBody>
      </p:sp>
    </p:spTree>
    <p:extLst>
      <p:ext uri="{BB962C8B-B14F-4D97-AF65-F5344CB8AC3E}">
        <p14:creationId xmlns:p14="http://schemas.microsoft.com/office/powerpoint/2010/main" val="2544502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10/27/2021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a:t>Click icon to add picture</a:t>
            </a:r>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10/27/2021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43150" y="3751730"/>
            <a:ext cx="5334000" cy="2265288"/>
          </a:xfrm>
          <a:solidFill>
            <a:schemeClr val="tx2">
              <a:lumMod val="40000"/>
              <a:lumOff val="60000"/>
            </a:schemeClr>
          </a:solidFill>
        </p:spPr>
        <p:txBody>
          <a:bodyPr>
            <a:normAutofit/>
          </a:bodyPr>
          <a:lstStyle/>
          <a:p>
            <a:pPr algn="ctr"/>
            <a:r>
              <a:rPr lang="en-US" sz="2800" dirty="0">
                <a:solidFill>
                  <a:schemeClr val="bg1"/>
                </a:solidFill>
                <a:latin typeface="Times New Roman" panose="02020603050405020304" pitchFamily="18" charset="0"/>
                <a:cs typeface="Times New Roman" panose="02020603050405020304" pitchFamily="18" charset="0"/>
              </a:rPr>
              <a:t>Surf camp/school policy advisory task force  program Policy recommendation </a:t>
            </a:r>
          </a:p>
          <a:p>
            <a:endParaRPr lang="en-US" dirty="0">
              <a:solidFill>
                <a:schemeClr val="bg1"/>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62365" y="538617"/>
            <a:ext cx="3451351" cy="5733845"/>
          </a:xfrm>
          <a:prstGeom prst="rect">
            <a:avLst/>
          </a:prstGeom>
          <a:ln>
            <a:noFill/>
          </a:ln>
          <a:effectLst>
            <a:softEdge rad="112500"/>
          </a:effectLst>
        </p:spPr>
      </p:pic>
      <p:sp>
        <p:nvSpPr>
          <p:cNvPr id="2" name="Title 1"/>
          <p:cNvSpPr>
            <a:spLocks noGrp="1"/>
          </p:cNvSpPr>
          <p:nvPr>
            <p:ph type="ctrTitle"/>
          </p:nvPr>
        </p:nvSpPr>
        <p:spPr/>
        <p:txBody>
          <a:bodyPr>
            <a:normAutofit/>
          </a:bodyPr>
          <a:lstStyle/>
          <a:p>
            <a:pPr algn="ctr"/>
            <a:r>
              <a:rPr lang="en-US" dirty="0">
                <a:latin typeface="Times New Roman" panose="02020603050405020304" pitchFamily="18" charset="0"/>
                <a:cs typeface="Times New Roman" panose="02020603050405020304" pitchFamily="18" charset="0"/>
              </a:rPr>
              <a:t>City of Pacifica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Parks, Beaches and Recreation Commission</a:t>
            </a:r>
          </a:p>
        </p:txBody>
      </p:sp>
    </p:spTree>
    <p:extLst>
      <p:ext uri="{BB962C8B-B14F-4D97-AF65-F5344CB8AC3E}">
        <p14:creationId xmlns:p14="http://schemas.microsoft.com/office/powerpoint/2010/main" val="3105511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59026"/>
            <a:ext cx="9905998" cy="622852"/>
          </a:xfrm>
        </p:spPr>
        <p:txBody>
          <a:bodyPr>
            <a:normAutofit/>
          </a:bodyPr>
          <a:lstStyle/>
          <a:p>
            <a:r>
              <a:rPr lang="en-US" sz="3200" dirty="0">
                <a:latin typeface="Times New Roman" panose="02020603050405020304" pitchFamily="18" charset="0"/>
                <a:cs typeface="Times New Roman" panose="02020603050405020304" pitchFamily="18" charset="0"/>
              </a:rPr>
              <a:t>Recommendations (</a:t>
            </a:r>
            <a:r>
              <a:rPr lang="en-US" sz="1800" dirty="0">
                <a:latin typeface="Times New Roman" panose="02020603050405020304" pitchFamily="18" charset="0"/>
                <a:cs typeface="Times New Roman" panose="02020603050405020304" pitchFamily="18" charset="0"/>
              </a:rPr>
              <a:t>continued</a:t>
            </a:r>
            <a:r>
              <a:rPr lang="en-US" sz="3200" dirty="0">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idx="1"/>
          </p:nvPr>
        </p:nvSpPr>
        <p:spPr>
          <a:xfrm>
            <a:off x="1141413" y="781879"/>
            <a:ext cx="9564687" cy="5580822"/>
          </a:xfrm>
          <a:solidFill>
            <a:schemeClr val="tx2">
              <a:lumMod val="40000"/>
              <a:lumOff val="60000"/>
            </a:schemeClr>
          </a:solidFill>
        </p:spPr>
        <p:txBody>
          <a:bodyPr>
            <a:normAutofit fontScale="55000" lnSpcReduction="20000"/>
          </a:bodyPr>
          <a:lstStyle/>
          <a:p>
            <a:pPr>
              <a:buFont typeface="Wingdings" panose="05000000000000000000" pitchFamily="2" charset="2"/>
              <a:buChar char="Ø"/>
            </a:pPr>
            <a:endParaRPr lang="en-US" dirty="0">
              <a:solidFill>
                <a:schemeClr val="bg1"/>
              </a:solidFill>
            </a:endParaRPr>
          </a:p>
          <a:p>
            <a:pPr marL="0" indent="0" algn="ctr">
              <a:buNone/>
            </a:pPr>
            <a:r>
              <a:rPr lang="en-US" sz="5100" u="sng" dirty="0">
                <a:solidFill>
                  <a:schemeClr val="bg1"/>
                </a:solidFill>
                <a:latin typeface="Times New Roman" panose="02020603050405020304" pitchFamily="18" charset="0"/>
                <a:cs typeface="Times New Roman" panose="02020603050405020304" pitchFamily="18" charset="0"/>
              </a:rPr>
              <a:t>Load </a:t>
            </a:r>
          </a:p>
          <a:p>
            <a:pPr marL="0" marR="0" indent="0">
              <a:spcBef>
                <a:spcPts val="0"/>
              </a:spcBef>
              <a:spcAft>
                <a:spcPts val="0"/>
              </a:spcAft>
              <a:buNone/>
            </a:pPr>
            <a:r>
              <a:rPr lang="en-US" sz="3300" dirty="0">
                <a:solidFill>
                  <a:schemeClr val="bg1"/>
                </a:solidFill>
                <a:latin typeface="Arial" panose="020B0604020202020204" pitchFamily="34" charset="0"/>
                <a:ea typeface="Times New Roman" panose="02020603050405020304" pitchFamily="18" charset="0"/>
                <a:cs typeface="Arial" panose="020B0604020202020204" pitchFamily="34" charset="0"/>
              </a:rPr>
              <a:t>L</a:t>
            </a:r>
            <a:r>
              <a:rPr lang="en-US" sz="3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oad is the number of participants a permittee brings on the beach, how often, and when.  Each permittee creates a particular “load” of participants that varies across time. The following was recommended by the Task Force:</a:t>
            </a:r>
          </a:p>
          <a:p>
            <a:pPr marL="0" marR="0" indent="0">
              <a:spcBef>
                <a:spcPts val="0"/>
              </a:spcBef>
              <a:spcAft>
                <a:spcPts val="0"/>
              </a:spcAft>
              <a:buNone/>
            </a:pPr>
            <a:endParaRPr lang="en-US" sz="33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The concept of load be used for the CAPP permits only; no change to the current traditional camps.</a:t>
            </a:r>
            <a:endParaRPr lang="en-US" sz="33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The PB&amp;R Department should determine the number of permits based on usage, qualifications, and load.</a:t>
            </a:r>
          </a:p>
          <a:p>
            <a:pPr marL="342900" marR="0" lvl="0" indent="-342900">
              <a:spcBef>
                <a:spcPts val="0"/>
              </a:spcBef>
              <a:spcAft>
                <a:spcPts val="0"/>
              </a:spcAft>
              <a:buFont typeface="Symbol" panose="05050102010706020507" pitchFamily="18" charset="2"/>
              <a:buChar char=""/>
            </a:pPr>
            <a:endParaRPr lang="en-US" sz="33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The purpose of applying the “load” procedure for CAPP schools only is to increase access for more CAPP organizations. Load helps the CAPP program increase equity and access for more nonprofit organizations that use the beach at different times in a more firmly scheduled manner. Due to the nature of the commercial surf school business (weather/surf conditions, constantly changing schedules, </a:t>
            </a:r>
            <a:r>
              <a:rPr lang="en-US" sz="33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etc</a:t>
            </a:r>
            <a:r>
              <a:rPr lang="en-US" sz="33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 majority of the task force did not find load appropriate for commercial schools. </a:t>
            </a:r>
            <a:endParaRPr lang="en-US" sz="33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US"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516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07D7A4-CDF6-4503-86C5-46AFCCA326B2}"/>
              </a:ext>
            </a:extLst>
          </p:cNvPr>
          <p:cNvSpPr>
            <a:spLocks noGrp="1"/>
          </p:cNvSpPr>
          <p:nvPr>
            <p:ph idx="1"/>
          </p:nvPr>
        </p:nvSpPr>
        <p:spPr>
          <a:xfrm>
            <a:off x="1141412" y="1205948"/>
            <a:ext cx="9905999" cy="4585253"/>
          </a:xfrm>
          <a:solidFill>
            <a:schemeClr val="tx2">
              <a:lumMod val="40000"/>
              <a:lumOff val="60000"/>
            </a:schemeClr>
          </a:solidFill>
        </p:spPr>
        <p:txBody>
          <a:bodyPr/>
          <a:lstStyle/>
          <a:p>
            <a:pPr marL="91440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Application Process and Evaluation</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the Task Force agreed that an RFP for both CAPP and Commercial programs would be appropriate, the lengths for each should be different.</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Recommend implementing a Request for Proposal (RFP) system. </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CAPP program every 3 years </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Commercial permits every 5 years</a:t>
            </a:r>
          </a:p>
          <a:p>
            <a:pPr marL="342900" indent="-342900">
              <a:lnSpc>
                <a:spcPct val="100000"/>
              </a:lnSpc>
              <a:spcBef>
                <a:spcPts val="0"/>
              </a:spcBef>
              <a:buSzTx/>
              <a:buFont typeface="Symbol" panose="05050102010706020507" pitchFamily="18" charset="2"/>
              <a:buChar char=""/>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Regardless of the number of years the permitting system was set up for, there could be a system where every 1 or 2 years, there would be the ability to review new applicants to add new permits.</a:t>
            </a:r>
          </a:p>
          <a:p>
            <a:pPr marL="137160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Timeline for Process –</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recommend a phased-in approach for permits be established and announced by the PB&amp;R Commission</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CAPP Timeline – Jan 2022 Announcement of RFP, April 2022 Applications due, July 2022 Announcement of Permits, June 2023 Program Commences</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Commercial Timeline – end of 2021/Jan 2022 Announcement of RFP, June 2022 Applications Due, Jan 2023 Program Commences</a:t>
            </a:r>
          </a:p>
          <a:p>
            <a:pPr marL="0" marR="0" lvl="0" indent="0" algn="l" defTabSz="914400" rtl="0" eaLnBrk="1" fontAlgn="auto" latinLnBrk="0" hangingPunct="1">
              <a:lnSpc>
                <a:spcPct val="100000"/>
              </a:lnSpc>
              <a:spcBef>
                <a:spcPts val="0"/>
              </a:spcBef>
              <a:spcAft>
                <a:spcPts val="0"/>
              </a:spcAft>
              <a:buClrTx/>
              <a:buSzTx/>
              <a:buNone/>
              <a:tabLst/>
              <a:defRPr/>
            </a:pP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Reviewing Body  </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Community Application Review Board (CARB) for CAPP </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PB&amp;R Commission to review commercial applicants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Title 1">
            <a:extLst>
              <a:ext uri="{FF2B5EF4-FFF2-40B4-BE49-F238E27FC236}">
                <a16:creationId xmlns:a16="http://schemas.microsoft.com/office/drawing/2014/main" id="{6C9C29EC-B065-4E6E-ACBD-4A9BBBBC4D65}"/>
              </a:ext>
            </a:extLst>
          </p:cNvPr>
          <p:cNvSpPr>
            <a:spLocks noGrp="1"/>
          </p:cNvSpPr>
          <p:nvPr>
            <p:ph type="title"/>
          </p:nvPr>
        </p:nvSpPr>
        <p:spPr>
          <a:xfrm>
            <a:off x="1285461" y="251792"/>
            <a:ext cx="9761952" cy="1166192"/>
          </a:xfrm>
        </p:spPr>
        <p:txBody>
          <a:bodyPr>
            <a:normAutofit/>
          </a:bodyPr>
          <a:lstStyle/>
          <a:p>
            <a:r>
              <a:rPr lang="en-US" sz="3200" dirty="0">
                <a:latin typeface="Times New Roman" panose="02020603050405020304" pitchFamily="18" charset="0"/>
                <a:cs typeface="Times New Roman" panose="02020603050405020304" pitchFamily="18" charset="0"/>
              </a:rPr>
              <a:t>Recommendations (</a:t>
            </a:r>
            <a:r>
              <a:rPr lang="en-US" sz="1800" dirty="0">
                <a:latin typeface="Times New Roman" panose="02020603050405020304" pitchFamily="18" charset="0"/>
                <a:cs typeface="Times New Roman" panose="02020603050405020304" pitchFamily="18" charset="0"/>
              </a:rPr>
              <a:t>continued</a:t>
            </a:r>
            <a:r>
              <a:rPr lang="en-US"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803146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1C7250-2560-4000-80B9-F81EB5180A2F}"/>
              </a:ext>
            </a:extLst>
          </p:cNvPr>
          <p:cNvSpPr>
            <a:spLocks noGrp="1"/>
          </p:cNvSpPr>
          <p:nvPr>
            <p:ph idx="1"/>
          </p:nvPr>
        </p:nvSpPr>
        <p:spPr>
          <a:xfrm>
            <a:off x="861392" y="1470991"/>
            <a:ext cx="10186022" cy="4767883"/>
          </a:xfrm>
          <a:solidFill>
            <a:schemeClr val="tx2">
              <a:lumMod val="40000"/>
              <a:lumOff val="60000"/>
            </a:schemeClr>
          </a:solidFill>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NEXT STEPS:</a:t>
            </a:r>
            <a:endParaRPr lang="en-US" sz="16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This report will be presented to Parks, Beaches, and Recreation Commission where it will be available for public input and consideration of recommendation for adoption, which will then be shared with City Council.  </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CAPP Program</a:t>
            </a: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full implementation (rolled into existing policy) – submit guidelines with suggested changes.</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Application specifics</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Qualifications</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None/>
              <a:tabLst/>
              <a:defRPr/>
            </a:pPr>
            <a:endParaRPr kumimoji="0" lang="en-US" sz="1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sz="1600" b="1"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Scheduling</a:t>
            </a:r>
            <a:endParaRPr lang="en-US" sz="1600" b="1" kern="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spcBef>
                <a:spcPts val="0"/>
              </a:spcBef>
              <a:spcAft>
                <a:spcPts val="0"/>
              </a:spcAft>
              <a:buFont typeface="Symbol" panose="05050102010706020507" pitchFamily="18" charset="2"/>
              <a:buNone/>
              <a:tabLst>
                <a:tab pos="457200" algn="l"/>
              </a:tabLst>
            </a:pPr>
            <a:r>
              <a:rPr lang="en-US" sz="1600" b="1" kern="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en-US" sz="16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calendaring system that maintains flexibility, doesn’t overbook, and is somewhat of a reservation system should be </a:t>
            </a:r>
          </a:p>
          <a:p>
            <a:pPr marL="0" marR="0" lvl="0" indent="0">
              <a:spcBef>
                <a:spcPts val="0"/>
              </a:spcBef>
              <a:spcAft>
                <a:spcPts val="0"/>
              </a:spcAft>
              <a:buFont typeface="Symbol" panose="05050102010706020507" pitchFamily="18" charset="2"/>
              <a:buNone/>
              <a:tabLst>
                <a:tab pos="457200" algn="l"/>
              </a:tabLst>
            </a:pPr>
            <a:r>
              <a:rPr lang="en-US"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6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used and logistics of the implementation will be up to department staff. </a:t>
            </a:r>
          </a:p>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tab pos="457200" algn="l"/>
              </a:tabLst>
              <a:defRPr/>
            </a:pP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lang="en-US" sz="16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Application Process </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Developing a plan for the implementation, workload, and oversite requirements.</a:t>
            </a:r>
          </a:p>
          <a:p>
            <a:pPr marL="457200" marR="0" lvl="1" indent="0" algn="l" defTabSz="914400" rtl="0" eaLnBrk="1" fontAlgn="auto" latinLnBrk="0" hangingPunct="1">
              <a:lnSpc>
                <a:spcPct val="100000"/>
              </a:lnSpc>
              <a:spcBef>
                <a:spcPts val="0"/>
              </a:spcBef>
              <a:spcAft>
                <a:spcPts val="0"/>
              </a:spcAft>
              <a:buClrTx/>
              <a:buSzTx/>
              <a:buNone/>
              <a:tabLst/>
              <a:defRPr/>
            </a:pP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n-US" sz="16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Review Process</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lgn="l" defTabSz="914400" rtl="0" eaLnBrk="1" fontAlgn="auto" latinLnBrk="0" hangingPunct="1">
              <a:lnSpc>
                <a:spcPct val="100000"/>
              </a:lnSpc>
              <a:spcBef>
                <a:spcPts val="0"/>
              </a:spcBef>
              <a:spcAft>
                <a:spcPts val="0"/>
              </a:spcAft>
              <a:buClrTx/>
              <a:buSzTx/>
              <a:buFont typeface="+mj-lt"/>
              <a:buAutoNum type="alphaLcPeriod"/>
              <a:tabLst/>
              <a:defRPr/>
            </a:pP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An ongoing detailed review of the whole program at set time intervals.</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p>
        </p:txBody>
      </p:sp>
      <p:sp>
        <p:nvSpPr>
          <p:cNvPr id="4" name="Title 1">
            <a:extLst>
              <a:ext uri="{FF2B5EF4-FFF2-40B4-BE49-F238E27FC236}">
                <a16:creationId xmlns:a16="http://schemas.microsoft.com/office/drawing/2014/main" id="{FAE9EF3B-0271-4BEC-A22A-63ED3978DFBC}"/>
              </a:ext>
            </a:extLst>
          </p:cNvPr>
          <p:cNvSpPr>
            <a:spLocks noGrp="1"/>
          </p:cNvSpPr>
          <p:nvPr>
            <p:ph type="title"/>
          </p:nvPr>
        </p:nvSpPr>
        <p:spPr>
          <a:xfrm>
            <a:off x="1141413" y="619126"/>
            <a:ext cx="9906000" cy="1156666"/>
          </a:xfrm>
        </p:spPr>
        <p:txBody>
          <a:bodyPr>
            <a:normAutofit/>
          </a:bodyPr>
          <a:lstStyle/>
          <a:p>
            <a:r>
              <a:rPr lang="en-US" sz="3200" dirty="0">
                <a:latin typeface="Times New Roman" panose="02020603050405020304" pitchFamily="18" charset="0"/>
                <a:cs typeface="Times New Roman" panose="02020603050405020304" pitchFamily="18" charset="0"/>
              </a:rPr>
              <a:t>Recommendations (</a:t>
            </a:r>
            <a:r>
              <a:rPr lang="en-US" sz="1800" dirty="0">
                <a:latin typeface="Times New Roman" panose="02020603050405020304" pitchFamily="18" charset="0"/>
                <a:cs typeface="Times New Roman" panose="02020603050405020304" pitchFamily="18" charset="0"/>
              </a:rPr>
              <a:t>continued</a:t>
            </a:r>
            <a:r>
              <a:rPr lang="en-US"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81961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 and Discussion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6708" y="1766171"/>
            <a:ext cx="7415407" cy="4758064"/>
          </a:xfrm>
          <a:prstGeom prst="rect">
            <a:avLst/>
          </a:prstGeom>
          <a:ln>
            <a:noFill/>
          </a:ln>
          <a:effectLst>
            <a:softEdge rad="112500"/>
          </a:effectLst>
        </p:spPr>
      </p:pic>
    </p:spTree>
    <p:extLst>
      <p:ext uri="{BB962C8B-B14F-4D97-AF65-F5344CB8AC3E}">
        <p14:creationId xmlns:p14="http://schemas.microsoft.com/office/powerpoint/2010/main" val="3111750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67C0A-14DA-4549-9A25-4B9CBC20E512}"/>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 Agenda  </a:t>
            </a:r>
          </a:p>
        </p:txBody>
      </p:sp>
      <p:sp>
        <p:nvSpPr>
          <p:cNvPr id="3" name="Content Placeholder 2">
            <a:extLst>
              <a:ext uri="{FF2B5EF4-FFF2-40B4-BE49-F238E27FC236}">
                <a16:creationId xmlns:a16="http://schemas.microsoft.com/office/drawing/2014/main" id="{1D771B92-A3C7-4234-9252-F84BBD4CD105}"/>
              </a:ext>
            </a:extLst>
          </p:cNvPr>
          <p:cNvSpPr>
            <a:spLocks noGrp="1"/>
          </p:cNvSpPr>
          <p:nvPr>
            <p:ph idx="1"/>
          </p:nvPr>
        </p:nvSpPr>
        <p:spPr>
          <a:solidFill>
            <a:schemeClr val="tx2">
              <a:lumMod val="40000"/>
              <a:lumOff val="60000"/>
            </a:schemeClr>
          </a:solidFill>
        </p:spPr>
        <p:txBody>
          <a:bodyPr/>
          <a:lstStyle/>
          <a:p>
            <a:r>
              <a:rPr lang="en-US" sz="3200" dirty="0">
                <a:solidFill>
                  <a:schemeClr val="bg1"/>
                </a:solidFill>
                <a:latin typeface="Times New Roman" panose="02020603050405020304" pitchFamily="18" charset="0"/>
                <a:cs typeface="Times New Roman" panose="02020603050405020304" pitchFamily="18" charset="0"/>
              </a:rPr>
              <a:t> Task Force Members </a:t>
            </a:r>
          </a:p>
          <a:p>
            <a:r>
              <a:rPr lang="en-US" sz="3200" dirty="0">
                <a:solidFill>
                  <a:schemeClr val="bg1"/>
                </a:solidFill>
                <a:latin typeface="Times New Roman" panose="02020603050405020304" pitchFamily="18" charset="0"/>
                <a:cs typeface="Times New Roman" panose="02020603050405020304" pitchFamily="18" charset="0"/>
              </a:rPr>
              <a:t>Task Force Purpose </a:t>
            </a:r>
          </a:p>
          <a:p>
            <a:r>
              <a:rPr lang="en-US" sz="3200" dirty="0">
                <a:solidFill>
                  <a:schemeClr val="bg1"/>
                </a:solidFill>
                <a:latin typeface="Times New Roman" panose="02020603050405020304" pitchFamily="18" charset="0"/>
                <a:cs typeface="Times New Roman" panose="02020603050405020304" pitchFamily="18" charset="0"/>
              </a:rPr>
              <a:t>Background </a:t>
            </a:r>
          </a:p>
          <a:p>
            <a:r>
              <a:rPr lang="en-US" sz="3200" dirty="0">
                <a:solidFill>
                  <a:schemeClr val="bg1"/>
                </a:solidFill>
                <a:latin typeface="Times New Roman" panose="02020603050405020304" pitchFamily="18" charset="0"/>
                <a:cs typeface="Times New Roman" panose="02020603050405020304" pitchFamily="18" charset="0"/>
              </a:rPr>
              <a:t>Process </a:t>
            </a:r>
          </a:p>
          <a:p>
            <a:r>
              <a:rPr lang="en-US" sz="3200" dirty="0">
                <a:solidFill>
                  <a:schemeClr val="bg1"/>
                </a:solidFill>
                <a:latin typeface="Times New Roman" panose="02020603050405020304" pitchFamily="18" charset="0"/>
                <a:cs typeface="Times New Roman" panose="02020603050405020304" pitchFamily="18" charset="0"/>
              </a:rPr>
              <a:t>Recommendations </a:t>
            </a:r>
          </a:p>
          <a:p>
            <a:endParaRPr lang="en-US" dirty="0"/>
          </a:p>
        </p:txBody>
      </p:sp>
    </p:spTree>
    <p:extLst>
      <p:ext uri="{BB962C8B-B14F-4D97-AF65-F5344CB8AC3E}">
        <p14:creationId xmlns:p14="http://schemas.microsoft.com/office/powerpoint/2010/main" val="4227628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E8FB8-18BA-4688-9957-8C936D27694A}"/>
              </a:ext>
            </a:extLst>
          </p:cNvPr>
          <p:cNvSpPr>
            <a:spLocks noGrp="1"/>
          </p:cNvSpPr>
          <p:nvPr>
            <p:ph type="title"/>
          </p:nvPr>
        </p:nvSpPr>
        <p:spPr>
          <a:xfrm>
            <a:off x="1141413" y="198783"/>
            <a:ext cx="9905998" cy="954156"/>
          </a:xfrm>
        </p:spPr>
        <p:txBody>
          <a:bodyPr/>
          <a:lstStyle/>
          <a:p>
            <a:r>
              <a:rPr lang="en-US" dirty="0">
                <a:latin typeface="Times New Roman" panose="02020603050405020304" pitchFamily="18" charset="0"/>
                <a:cs typeface="Times New Roman" panose="02020603050405020304" pitchFamily="18" charset="0"/>
              </a:rPr>
              <a:t>Task Force Members </a:t>
            </a:r>
          </a:p>
        </p:txBody>
      </p:sp>
      <p:sp>
        <p:nvSpPr>
          <p:cNvPr id="3" name="Content Placeholder 2">
            <a:extLst>
              <a:ext uri="{FF2B5EF4-FFF2-40B4-BE49-F238E27FC236}">
                <a16:creationId xmlns:a16="http://schemas.microsoft.com/office/drawing/2014/main" id="{3C6ABF4E-0834-4C3F-9DE5-4BA7AC3A4F14}"/>
              </a:ext>
            </a:extLst>
          </p:cNvPr>
          <p:cNvSpPr>
            <a:spLocks noGrp="1"/>
          </p:cNvSpPr>
          <p:nvPr>
            <p:ph idx="1"/>
          </p:nvPr>
        </p:nvSpPr>
        <p:spPr>
          <a:xfrm>
            <a:off x="1141412" y="1046922"/>
            <a:ext cx="9905999" cy="5043160"/>
          </a:xfrm>
          <a:solidFill>
            <a:schemeClr val="tx2">
              <a:lumMod val="40000"/>
              <a:lumOff val="60000"/>
            </a:schemeClr>
          </a:solidFill>
        </p:spPr>
        <p:txBody>
          <a:bodyPr>
            <a:normAutofit/>
          </a:bodyPr>
          <a:lstStyle/>
          <a:p>
            <a:pPr marL="0" marR="0" indent="0">
              <a:spcBef>
                <a:spcPts val="0"/>
              </a:spcBef>
              <a:spcAft>
                <a:spcPts val="0"/>
              </a:spcAft>
              <a:buNone/>
            </a:pPr>
            <a:endParaRPr lang="en-US" sz="23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Cindy Abbott – Task Force Facilitator, PB&amp;R Commission Chair</a:t>
            </a:r>
          </a:p>
          <a:p>
            <a:pPr marL="0" marR="0">
              <a:spcBef>
                <a:spcPts val="0"/>
              </a:spcBef>
              <a:spcAft>
                <a:spcPts val="0"/>
              </a:spcAft>
            </a:pPr>
            <a:r>
              <a:rPr lang="en-US" sz="2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Malcolm Carson – At-Large Member, Resident</a:t>
            </a:r>
          </a:p>
          <a:p>
            <a:pPr marL="0" marR="0">
              <a:spcBef>
                <a:spcPts val="0"/>
              </a:spcBef>
              <a:spcAft>
                <a:spcPts val="0"/>
              </a:spcAft>
            </a:pPr>
            <a:r>
              <a:rPr lang="en-US" sz="2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Cliff Hodges – Traditional Surf Camp/School Operator/Owner</a:t>
            </a:r>
          </a:p>
          <a:p>
            <a:pPr marL="0" marR="0">
              <a:spcBef>
                <a:spcPts val="0"/>
              </a:spcBef>
              <a:spcAft>
                <a:spcPts val="0"/>
              </a:spcAft>
            </a:pPr>
            <a:r>
              <a:rPr lang="en-US" sz="2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Johnny Irwin (replaced Mira Manickam-Shirley) – Community Access Partner Surf Camp/School Executive Director</a:t>
            </a:r>
          </a:p>
          <a:p>
            <a:pPr marL="0" marR="0">
              <a:spcBef>
                <a:spcPts val="0"/>
              </a:spcBef>
              <a:spcAft>
                <a:spcPts val="0"/>
              </a:spcAft>
            </a:pPr>
            <a:r>
              <a:rPr lang="en-US" sz="2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Kevin Kellogg – PB&amp;R Commissioner</a:t>
            </a:r>
          </a:p>
          <a:p>
            <a:pPr marL="0" marR="0">
              <a:spcBef>
                <a:spcPts val="0"/>
              </a:spcBef>
              <a:spcAft>
                <a:spcPts val="0"/>
              </a:spcAft>
            </a:pPr>
            <a:r>
              <a:rPr lang="en-US" sz="2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Cynthia Knowles – PB&amp;R Commissioner</a:t>
            </a:r>
          </a:p>
          <a:p>
            <a:pPr marL="0" marR="0">
              <a:spcBef>
                <a:spcPts val="0"/>
              </a:spcBef>
              <a:spcAft>
                <a:spcPts val="0"/>
              </a:spcAft>
            </a:pPr>
            <a:r>
              <a:rPr lang="en-US" sz="2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Stefan Mayo – Pedro Point Surf Club</a:t>
            </a:r>
          </a:p>
          <a:p>
            <a:pPr marL="0" marR="0">
              <a:spcBef>
                <a:spcPts val="0"/>
              </a:spcBef>
              <a:spcAft>
                <a:spcPts val="0"/>
              </a:spcAft>
            </a:pPr>
            <a:r>
              <a:rPr lang="en-US" sz="2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Nia Rivers – At-Large Member, Resident</a:t>
            </a:r>
          </a:p>
          <a:p>
            <a:pPr marL="0" marR="0">
              <a:spcBef>
                <a:spcPts val="0"/>
              </a:spcBef>
              <a:spcAft>
                <a:spcPts val="0"/>
              </a:spcAft>
            </a:pPr>
            <a:r>
              <a:rPr lang="en-US" sz="23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Kimberly Williams – San Mateo County Chapter Surfrider Foundation</a:t>
            </a:r>
          </a:p>
          <a:p>
            <a:endParaRPr lang="en-US" dirty="0"/>
          </a:p>
        </p:txBody>
      </p:sp>
    </p:spTree>
    <p:extLst>
      <p:ext uri="{BB962C8B-B14F-4D97-AF65-F5344CB8AC3E}">
        <p14:creationId xmlns:p14="http://schemas.microsoft.com/office/powerpoint/2010/main" val="3043825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4C8BC-2A15-4931-98AC-1C2D3BC01E33}"/>
              </a:ext>
            </a:extLst>
          </p:cNvPr>
          <p:cNvSpPr>
            <a:spLocks noGrp="1"/>
          </p:cNvSpPr>
          <p:nvPr>
            <p:ph type="title"/>
          </p:nvPr>
        </p:nvSpPr>
        <p:spPr>
          <a:xfrm>
            <a:off x="929379" y="384314"/>
            <a:ext cx="9905998" cy="556590"/>
          </a:xfrm>
        </p:spPr>
        <p:txBody>
          <a:bodyPr>
            <a:normAutofit fontScale="90000"/>
          </a:bodyPr>
          <a:lstStyle/>
          <a:p>
            <a:r>
              <a:rPr lang="en-US" dirty="0"/>
              <a:t>Task Force Purpose </a:t>
            </a:r>
          </a:p>
        </p:txBody>
      </p:sp>
      <p:sp>
        <p:nvSpPr>
          <p:cNvPr id="3" name="Content Placeholder 2">
            <a:extLst>
              <a:ext uri="{FF2B5EF4-FFF2-40B4-BE49-F238E27FC236}">
                <a16:creationId xmlns:a16="http://schemas.microsoft.com/office/drawing/2014/main" id="{F43A7E90-9A5B-40CB-AA89-08EB5C4C060E}"/>
              </a:ext>
            </a:extLst>
          </p:cNvPr>
          <p:cNvSpPr>
            <a:spLocks noGrp="1"/>
          </p:cNvSpPr>
          <p:nvPr>
            <p:ph idx="1"/>
          </p:nvPr>
        </p:nvSpPr>
        <p:spPr>
          <a:xfrm>
            <a:off x="1364974" y="940904"/>
            <a:ext cx="9682437" cy="5380383"/>
          </a:xfrm>
          <a:solidFill>
            <a:schemeClr val="tx2">
              <a:lumMod val="40000"/>
              <a:lumOff val="60000"/>
            </a:schemeClr>
          </a:solidFill>
        </p:spPr>
        <p:txBody>
          <a:bodyPr>
            <a:normAutofit fontScale="25000" lnSpcReduction="20000"/>
          </a:bodyPr>
          <a:lstStyle/>
          <a:p>
            <a:r>
              <a:rPr lang="en-US" sz="6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Task Force Purpose</a:t>
            </a:r>
            <a:r>
              <a:rPr lang="en-US" sz="6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To consider and make recommendations to the Parks, Beaches, and Recreation</a:t>
            </a:r>
            <a:r>
              <a:rPr lang="en-US" sz="6400" spc="5"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6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Commission regarding the City of Pacifica Surf Camp/School Policy. As adopted by the Parks, Beaches, and</a:t>
            </a:r>
            <a:r>
              <a:rPr lang="en-US" sz="6400" spc="-235"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6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Recreation</a:t>
            </a:r>
            <a:r>
              <a:rPr lang="en-US" sz="6400" spc="-2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6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Commission</a:t>
            </a:r>
            <a:r>
              <a:rPr lang="en-US" sz="6400" spc="-5"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6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(12/16/20) the</a:t>
            </a:r>
            <a:r>
              <a:rPr lang="en-US" sz="6400" spc="-1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6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Task</a:t>
            </a:r>
            <a:r>
              <a:rPr lang="en-US" sz="6400" spc="-1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6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Force</a:t>
            </a:r>
            <a:r>
              <a:rPr lang="en-US" sz="6400" spc="-1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6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was created to review: </a:t>
            </a:r>
          </a:p>
          <a:p>
            <a:endParaRPr lang="en-US" sz="6400" dirty="0">
              <a:solidFill>
                <a:schemeClr val="bg1"/>
              </a:solidFill>
              <a:effectLst/>
              <a:latin typeface="Times New Roman" panose="02020603050405020304" pitchFamily="18" charset="0"/>
              <a:cs typeface="Times New Roman" panose="02020603050405020304" pitchFamily="18"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6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Full Implementation of a Community Access Partner Permit (CAPP)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program with an intention to provide</a:t>
            </a:r>
            <a:r>
              <a:rPr lang="en-US" sz="6400" spc="-23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equitable access</a:t>
            </a:r>
            <a:r>
              <a:rPr lang="en-US" sz="6400" spc="-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for</a:t>
            </a:r>
            <a:r>
              <a:rPr lang="en-US" sz="6400" spc="-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underrepresented</a:t>
            </a:r>
            <a:r>
              <a:rPr lang="en-US" sz="6400" spc="-1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groups.</a:t>
            </a:r>
            <a:r>
              <a:rPr lang="en-US" sz="6400" spc="-2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(piloted for end of 2020, with phase 1 approved</a:t>
            </a:r>
            <a:r>
              <a:rPr lang="en-US" sz="6400" spc="-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through</a:t>
            </a:r>
            <a:r>
              <a:rPr lang="en-US" sz="6400" spc="-1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2021).</a:t>
            </a:r>
          </a:p>
          <a:p>
            <a:pPr marL="0" marR="0" lvl="0" indent="0" defTabSz="914400" rtl="0" eaLnBrk="1" fontAlgn="auto" latinLnBrk="0" hangingPunct="1">
              <a:lnSpc>
                <a:spcPct val="100000"/>
              </a:lnSpc>
              <a:spcBef>
                <a:spcPts val="0"/>
              </a:spcBef>
              <a:spcAft>
                <a:spcPts val="0"/>
              </a:spcAft>
              <a:buClrTx/>
              <a:buSzTx/>
              <a:buFontTx/>
              <a:buNone/>
              <a:tabLst/>
              <a:defRPr/>
            </a:pPr>
            <a:endParaRPr lang="en-US" sz="6400" dirty="0">
              <a:solidFill>
                <a:schemeClr val="bg1"/>
              </a:solidFill>
              <a:latin typeface="Times New Roman" panose="02020603050405020304" pitchFamily="18" charset="0"/>
              <a:cs typeface="Times New Roman" panose="02020603050405020304" pitchFamily="18" charset="0"/>
            </a:endParaRPr>
          </a:p>
          <a:p>
            <a:pPr marL="168910" marR="0" indent="-102235">
              <a:spcBef>
                <a:spcPts val="820"/>
              </a:spcBef>
              <a:spcAft>
                <a:spcPts val="0"/>
              </a:spcAft>
              <a:tabLst>
                <a:tab pos="169545" algn="l"/>
              </a:tabLst>
            </a:pPr>
            <a:r>
              <a:rPr lang="en-US" sz="6400" b="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Overall</a:t>
            </a:r>
            <a:r>
              <a:rPr lang="en-US" sz="6400" b="1" kern="0" spc="-1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Surf</a:t>
            </a:r>
            <a:r>
              <a:rPr lang="en-US" sz="6400" b="1" kern="0" spc="-2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Camp/School</a:t>
            </a:r>
            <a:r>
              <a:rPr lang="en-US" sz="6400" b="1" kern="0" spc="-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Policy</a:t>
            </a:r>
            <a:r>
              <a:rPr lang="en-US" sz="6400" b="1" kern="0" spc="-1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including</a:t>
            </a:r>
            <a:r>
              <a:rPr lang="en-US" sz="6400" b="1" kern="0" spc="-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but</a:t>
            </a:r>
            <a:r>
              <a:rPr lang="en-US" sz="6400" b="1" kern="0" spc="-1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is not</a:t>
            </a:r>
            <a:r>
              <a:rPr lang="en-US" sz="6400" b="1" kern="0" spc="-2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limited</a:t>
            </a:r>
            <a:r>
              <a:rPr lang="en-US" sz="6400" b="1" kern="0" spc="-2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to:</a:t>
            </a:r>
          </a:p>
          <a:p>
            <a:pPr marL="342900" marR="151765" lvl="0" indent="-342900">
              <a:lnSpc>
                <a:spcPct val="107000"/>
              </a:lnSpc>
              <a:spcBef>
                <a:spcPts val="110"/>
              </a:spcBef>
              <a:spcAft>
                <a:spcPts val="0"/>
              </a:spcAft>
              <a:buFont typeface="Symbol" panose="05050102010706020507" pitchFamily="18" charset="2"/>
              <a:buChar char=""/>
            </a:pP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Camp/student limits with consideration of “load” or number of surf camp/school participants on the</a:t>
            </a:r>
            <a:r>
              <a:rPr lang="en-US" sz="6400" spc="-23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beach</a:t>
            </a:r>
            <a:r>
              <a:rPr lang="en-US" sz="6400" spc="-1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in</a:t>
            </a:r>
            <a:r>
              <a:rPr lang="en-US" sz="6400" spc="-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place</a:t>
            </a:r>
            <a:r>
              <a:rPr lang="en-US" sz="6400" spc="-1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of permitting</a:t>
            </a:r>
            <a:r>
              <a:rPr lang="en-US" sz="6400" spc="-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 static number</a:t>
            </a:r>
            <a:r>
              <a:rPr lang="en-US" sz="6400" spc="-1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of</a:t>
            </a:r>
            <a:r>
              <a:rPr lang="en-US" sz="6400" spc="-1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camps.</a:t>
            </a:r>
          </a:p>
          <a:p>
            <a:pPr marL="342900" marR="300990" lvl="0" indent="-342900">
              <a:lnSpc>
                <a:spcPct val="107000"/>
              </a:lnSpc>
              <a:spcBef>
                <a:spcPts val="0"/>
              </a:spcBef>
              <a:spcAft>
                <a:spcPts val="0"/>
              </a:spcAft>
              <a:buFont typeface="Symbol" panose="05050102010706020507" pitchFamily="18" charset="2"/>
              <a:buChar char=""/>
            </a:pP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Consider implementation of a calendar of times of use and schedules by the permittee to develop the</a:t>
            </a:r>
            <a:r>
              <a:rPr lang="en-US" sz="6400" spc="-23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number</a:t>
            </a:r>
            <a:r>
              <a:rPr lang="en-US" sz="6400" spc="-1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of permits</a:t>
            </a:r>
            <a:r>
              <a:rPr lang="en-US" sz="6400" spc="-1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to</a:t>
            </a:r>
            <a:r>
              <a:rPr lang="en-US" sz="6400" spc="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be</a:t>
            </a:r>
            <a:r>
              <a:rPr lang="en-US" sz="6400" spc="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issued.</a:t>
            </a:r>
          </a:p>
          <a:p>
            <a:pPr marL="342900" marR="0" lvl="0" indent="-342900">
              <a:spcBef>
                <a:spcPts val="0"/>
              </a:spcBef>
              <a:spcAft>
                <a:spcPts val="0"/>
              </a:spcAft>
              <a:buFont typeface="Symbol" panose="05050102010706020507" pitchFamily="18" charset="2"/>
              <a:buChar char=""/>
            </a:pP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Review</a:t>
            </a:r>
            <a:r>
              <a:rPr lang="en-US" sz="6400" spc="-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hours</a:t>
            </a:r>
            <a:r>
              <a:rPr lang="en-US" sz="6400" spc="-2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of</a:t>
            </a:r>
            <a:r>
              <a:rPr lang="en-US" sz="6400" spc="-1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operations</a:t>
            </a:r>
            <a:r>
              <a:rPr lang="en-US" sz="6400" spc="-1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(weekday,</a:t>
            </a:r>
            <a:r>
              <a:rPr lang="en-US" sz="6400" spc="-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weekend,</a:t>
            </a:r>
            <a:r>
              <a:rPr lang="en-US" sz="6400" spc="-1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summer/balance</a:t>
            </a:r>
            <a:r>
              <a:rPr lang="en-US" sz="6400" spc="-1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of</a:t>
            </a:r>
            <a:r>
              <a:rPr lang="en-US" sz="6400" spc="-2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year)</a:t>
            </a:r>
            <a:r>
              <a:rPr lang="en-US" sz="6400" spc="-1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and</a:t>
            </a:r>
            <a:r>
              <a:rPr lang="en-US" sz="6400" spc="-1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location</a:t>
            </a:r>
            <a:r>
              <a:rPr lang="en-US" sz="6400" spc="-2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of</a:t>
            </a:r>
            <a:r>
              <a:rPr lang="en-US" sz="6400" spc="-1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camps.</a:t>
            </a:r>
          </a:p>
          <a:p>
            <a:pPr marL="342900" marR="0" lvl="0" indent="-342900">
              <a:spcBef>
                <a:spcPts val="100"/>
              </a:spcBef>
              <a:spcAft>
                <a:spcPts val="0"/>
              </a:spcAft>
              <a:buFont typeface="Symbol" panose="05050102010706020507" pitchFamily="18" charset="2"/>
              <a:buChar char=""/>
            </a:pP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Safety</a:t>
            </a:r>
            <a:r>
              <a:rPr lang="en-US" sz="6400" spc="-1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and</a:t>
            </a:r>
            <a:r>
              <a:rPr lang="en-US" sz="6400" spc="-2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environmental</a:t>
            </a:r>
            <a:r>
              <a:rPr lang="en-US" sz="6400" spc="-1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considerations.</a:t>
            </a:r>
          </a:p>
          <a:p>
            <a:pPr marL="342900" marR="0" lvl="0" indent="-342900">
              <a:spcBef>
                <a:spcPts val="100"/>
              </a:spcBef>
              <a:spcAft>
                <a:spcPts val="0"/>
              </a:spcAft>
              <a:buFont typeface="Symbol" panose="05050102010706020507" pitchFamily="18" charset="2"/>
              <a:buChar char=""/>
            </a:pP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Overall</a:t>
            </a:r>
            <a:r>
              <a:rPr lang="en-US" sz="6400" spc="-1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purpose/mission</a:t>
            </a:r>
            <a:r>
              <a:rPr lang="en-US" sz="6400" spc="-2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of</a:t>
            </a:r>
            <a:r>
              <a:rPr lang="en-US" sz="6400" spc="-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a:t>
            </a:r>
            <a:r>
              <a:rPr lang="en-US" sz="6400" spc="-2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Surf</a:t>
            </a:r>
            <a:r>
              <a:rPr lang="en-US" sz="6400" spc="-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Camp/School</a:t>
            </a:r>
            <a:r>
              <a:rPr lang="en-US" sz="6400" spc="-2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Policy.</a:t>
            </a:r>
          </a:p>
          <a:p>
            <a:pPr marL="0" marR="0" lvl="0" indent="0">
              <a:spcBef>
                <a:spcPts val="100"/>
              </a:spcBef>
              <a:spcAft>
                <a:spcPts val="0"/>
              </a:spcAft>
              <a:buFont typeface="Symbol" panose="05050102010706020507" pitchFamily="18" charset="2"/>
              <a:buNone/>
            </a:pPr>
            <a:endParaRPr lang="en-US" sz="6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68910" marR="0" indent="-102235">
              <a:spcBef>
                <a:spcPts val="110"/>
              </a:spcBef>
              <a:spcAft>
                <a:spcPts val="0"/>
              </a:spcAft>
              <a:tabLst>
                <a:tab pos="169545" algn="l"/>
              </a:tabLst>
            </a:pPr>
            <a:r>
              <a:rPr lang="en-US" sz="6400" b="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Application</a:t>
            </a:r>
            <a:r>
              <a:rPr lang="en-US" sz="6400" b="1" kern="0" spc="-2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Process</a:t>
            </a:r>
          </a:p>
          <a:p>
            <a:pPr marL="342900" marR="0" lvl="0" indent="-342900">
              <a:spcBef>
                <a:spcPts val="110"/>
              </a:spcBef>
              <a:spcAft>
                <a:spcPts val="0"/>
              </a:spcAft>
              <a:buFont typeface="Symbol" panose="05050102010706020507" pitchFamily="18" charset="2"/>
              <a:buChar char=""/>
              <a:tabLst>
                <a:tab pos="169545" algn="l"/>
              </a:tabLst>
            </a:pP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Permit</a:t>
            </a:r>
            <a:r>
              <a:rPr lang="en-US" sz="6400" b="0" kern="0" spc="-1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Approval</a:t>
            </a:r>
            <a:endParaRPr lang="en-US" sz="6400" b="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110"/>
              </a:spcBef>
              <a:spcAft>
                <a:spcPts val="0"/>
              </a:spcAft>
              <a:buFont typeface="Symbol" panose="05050102010706020507" pitchFamily="18" charset="2"/>
              <a:buChar char=""/>
              <a:tabLst>
                <a:tab pos="169545" algn="l"/>
              </a:tabLst>
            </a:pP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Automatic</a:t>
            </a:r>
            <a:r>
              <a:rPr lang="en-US" sz="6400" b="0" kern="0" spc="-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approval</a:t>
            </a:r>
            <a:r>
              <a:rPr lang="en-US" sz="6400" b="0" kern="0" spc="-1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of</a:t>
            </a:r>
            <a:r>
              <a:rPr lang="en-US" sz="6400" b="0" kern="0" spc="-1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existing</a:t>
            </a:r>
            <a:r>
              <a:rPr lang="en-US" sz="6400" b="0" kern="0" spc="-1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permittees</a:t>
            </a:r>
            <a:r>
              <a:rPr lang="en-US" sz="6400" b="0" kern="0" spc="-1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or shift</a:t>
            </a:r>
            <a:r>
              <a:rPr lang="en-US" sz="6400" b="0" kern="0" spc="-1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to</a:t>
            </a:r>
            <a:r>
              <a:rPr lang="en-US" sz="6400" b="0" kern="0" spc="-2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RFP process</a:t>
            </a:r>
            <a:endParaRPr lang="en-US" sz="6400" b="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110"/>
              </a:spcBef>
              <a:spcAft>
                <a:spcPts val="0"/>
              </a:spcAft>
              <a:buFont typeface="Symbol" panose="05050102010706020507" pitchFamily="18" charset="2"/>
              <a:buChar char=""/>
              <a:tabLst>
                <a:tab pos="169545" algn="l"/>
              </a:tabLst>
            </a:pP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Timing</a:t>
            </a:r>
            <a:r>
              <a:rPr lang="en-US" sz="6400" b="0" kern="0" spc="-1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of</a:t>
            </a:r>
            <a:r>
              <a:rPr lang="en-US" sz="6400" b="0" kern="0" spc="-1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RFP</a:t>
            </a:r>
            <a:r>
              <a:rPr lang="en-US" sz="6400" b="0" kern="0" spc="-1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6400" b="0" kern="0" spc="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length</a:t>
            </a:r>
            <a:r>
              <a:rPr lang="en-US" sz="6400" b="0" kern="0" spc="-1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of</a:t>
            </a:r>
            <a:r>
              <a:rPr lang="en-US" sz="6400" b="0" kern="0" spc="-2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permit</a:t>
            </a:r>
            <a:r>
              <a:rPr lang="en-US" sz="6400" b="0" kern="0" spc="-1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term; how</a:t>
            </a:r>
            <a:r>
              <a:rPr lang="en-US" sz="6400" b="0" kern="0" spc="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far</a:t>
            </a:r>
            <a:r>
              <a:rPr lang="en-US" sz="6400" b="0" kern="0" spc="-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in</a:t>
            </a:r>
            <a:r>
              <a:rPr lang="en-US" sz="6400" b="0" kern="0" spc="-1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advance</a:t>
            </a:r>
            <a:r>
              <a:rPr lang="en-US" sz="6400" b="0" kern="0" spc="-1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open</a:t>
            </a:r>
            <a:endParaRPr lang="en-US" sz="6400" b="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110"/>
              </a:spcBef>
              <a:spcAft>
                <a:spcPts val="0"/>
              </a:spcAft>
              <a:buFont typeface="Symbol" panose="05050102010706020507" pitchFamily="18" charset="2"/>
              <a:buChar char=""/>
              <a:tabLst>
                <a:tab pos="169545" algn="l"/>
              </a:tabLst>
            </a:pP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Develop</a:t>
            </a:r>
            <a:r>
              <a:rPr lang="en-US" sz="6400" b="0" kern="0" spc="-3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criteria</a:t>
            </a:r>
            <a:r>
              <a:rPr lang="en-US" sz="6400" b="0" kern="0" spc="-2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and</a:t>
            </a:r>
            <a:r>
              <a:rPr lang="en-US" sz="6400" b="0" kern="0" spc="-15"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scoring</a:t>
            </a:r>
            <a:r>
              <a:rPr lang="en-US" sz="6400" b="0" kern="0" spc="-2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400" b="0"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rubric</a:t>
            </a:r>
            <a:endParaRPr lang="en-US" sz="6400" b="1" kern="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44885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18518"/>
            <a:ext cx="7659687" cy="911344"/>
          </a:xfrm>
        </p:spPr>
        <p:txBody>
          <a:bodyPr>
            <a:normAutofit/>
          </a:bodyPr>
          <a:lstStyle/>
          <a:p>
            <a:r>
              <a:rPr lang="en-US" dirty="0">
                <a:latin typeface="Times New Roman" panose="02020603050405020304" pitchFamily="18" charset="0"/>
                <a:cs typeface="Times New Roman" panose="02020603050405020304" pitchFamily="18" charset="0"/>
              </a:rPr>
              <a:t>Background</a:t>
            </a:r>
          </a:p>
        </p:txBody>
      </p:sp>
      <p:sp>
        <p:nvSpPr>
          <p:cNvPr id="3" name="Content Placeholder 2"/>
          <p:cNvSpPr>
            <a:spLocks noGrp="1"/>
          </p:cNvSpPr>
          <p:nvPr>
            <p:ph idx="1"/>
          </p:nvPr>
        </p:nvSpPr>
        <p:spPr>
          <a:xfrm>
            <a:off x="1141412" y="1396314"/>
            <a:ext cx="9979669" cy="5150260"/>
          </a:xfrm>
          <a:solidFill>
            <a:schemeClr val="tx2">
              <a:lumMod val="40000"/>
              <a:lumOff val="60000"/>
            </a:schemeClr>
          </a:solidFill>
        </p:spPr>
        <p:txBody>
          <a:bodyPr>
            <a:normAutofit fontScale="25000" lnSpcReduction="20000"/>
          </a:bodyPr>
          <a:lstStyle/>
          <a:p>
            <a:pPr>
              <a:buFont typeface="Wingdings" panose="05000000000000000000" pitchFamily="2" charset="2"/>
              <a:buChar char="Ø"/>
            </a:pPr>
            <a:r>
              <a:rPr lang="en-US" sz="8800" dirty="0">
                <a:solidFill>
                  <a:schemeClr val="bg1"/>
                </a:solidFill>
                <a:latin typeface="Times New Roman" panose="02020603050405020304" pitchFamily="18" charset="0"/>
                <a:cs typeface="Times New Roman" panose="02020603050405020304" pitchFamily="18" charset="0"/>
              </a:rPr>
              <a:t>June 22, 2020 – Council referred item to the PB&amp;R Commission</a:t>
            </a:r>
          </a:p>
          <a:p>
            <a:pPr>
              <a:buFont typeface="Wingdings" panose="05000000000000000000" pitchFamily="2" charset="2"/>
              <a:buChar char="Ø"/>
            </a:pPr>
            <a:r>
              <a:rPr lang="en-US" sz="8800" dirty="0">
                <a:solidFill>
                  <a:schemeClr val="bg1"/>
                </a:solidFill>
                <a:latin typeface="Times New Roman" panose="02020603050405020304" pitchFamily="18" charset="0"/>
                <a:cs typeface="Times New Roman" panose="02020603050405020304" pitchFamily="18" charset="0"/>
              </a:rPr>
              <a:t>July 22, and August 5, 2020 – PB&amp;R Commission held study sessions to discuss this item as well as proposals for a Community Access Partner Permit (CAPP) program.</a:t>
            </a:r>
          </a:p>
          <a:p>
            <a:pPr>
              <a:buFont typeface="Wingdings" panose="05000000000000000000" pitchFamily="2" charset="2"/>
              <a:buChar char="Ø"/>
            </a:pPr>
            <a:r>
              <a:rPr lang="en-US" sz="8800" dirty="0">
                <a:solidFill>
                  <a:schemeClr val="bg1"/>
                </a:solidFill>
                <a:latin typeface="Times New Roman" panose="02020603050405020304" pitchFamily="18" charset="0"/>
                <a:cs typeface="Times New Roman" panose="02020603050405020304" pitchFamily="18" charset="0"/>
              </a:rPr>
              <a:t>August 26, 2020 – PB&amp;R Commission regular meeting -  approved changes to the Surf Camp/School Policy to include two CAPP participants for a pilot program and put this item of the Commission work plan. </a:t>
            </a:r>
          </a:p>
          <a:p>
            <a:pPr>
              <a:buFont typeface="Wingdings" panose="05000000000000000000" pitchFamily="2" charset="2"/>
              <a:buChar char="Ø"/>
            </a:pPr>
            <a:r>
              <a:rPr lang="en-US" sz="8800" dirty="0">
                <a:solidFill>
                  <a:schemeClr val="bg1"/>
                </a:solidFill>
                <a:latin typeface="Times New Roman" panose="02020603050405020304" pitchFamily="18" charset="0"/>
                <a:cs typeface="Times New Roman" panose="02020603050405020304" pitchFamily="18" charset="0"/>
              </a:rPr>
              <a:t>Oct. 14, 2020 – PB&amp;R Commission held a study session to review current surf camp/school requirements, guidelines and rules and the CAPP proposal. Staff gave a presentation including comparing to other agencies.  </a:t>
            </a:r>
          </a:p>
          <a:p>
            <a:pPr>
              <a:buFont typeface="Wingdings" panose="05000000000000000000" pitchFamily="2" charset="2"/>
              <a:buChar char="Ø"/>
            </a:pPr>
            <a:r>
              <a:rPr lang="en-US" sz="8800" dirty="0">
                <a:solidFill>
                  <a:schemeClr val="bg1"/>
                </a:solidFill>
                <a:latin typeface="Times New Roman" panose="02020603050405020304" pitchFamily="18" charset="0"/>
                <a:cs typeface="Times New Roman" panose="02020603050405020304" pitchFamily="18" charset="0"/>
              </a:rPr>
              <a:t>December 16, 2020 - the Parks, Beaches, and Recreation (PB&amp;R) Commission created a task force to consider and make recommendations regarding the City of Pacifica Surf Camp/School Policy.</a:t>
            </a:r>
          </a:p>
          <a:p>
            <a:pPr>
              <a:buFont typeface="Wingdings" panose="05000000000000000000" pitchFamily="2" charset="2"/>
              <a:buChar char="Ø"/>
            </a:pPr>
            <a:endParaRPr lang="en-US" sz="2800" dirty="0">
              <a:solidFill>
                <a:schemeClr val="bg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600" dirty="0">
              <a:solidFill>
                <a:schemeClr val="bg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600" dirty="0">
              <a:solidFill>
                <a:schemeClr val="bg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600" dirty="0">
              <a:solidFill>
                <a:schemeClr val="bg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a:solidFill>
                <a:schemeClr val="bg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2020.</a:t>
            </a:r>
          </a:p>
        </p:txBody>
      </p:sp>
    </p:spTree>
    <p:extLst>
      <p:ext uri="{BB962C8B-B14F-4D97-AF65-F5344CB8AC3E}">
        <p14:creationId xmlns:p14="http://schemas.microsoft.com/office/powerpoint/2010/main" val="2485069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411480"/>
            <a:ext cx="9905998" cy="777240"/>
          </a:xfrm>
        </p:spPr>
        <p:txBody>
          <a:bodyPr>
            <a:normAutofit/>
          </a:bodyPr>
          <a:lstStyle/>
          <a:p>
            <a:r>
              <a:rPr lang="en-US" dirty="0">
                <a:latin typeface="Times New Roman" panose="02020603050405020304" pitchFamily="18" charset="0"/>
                <a:cs typeface="Times New Roman" panose="02020603050405020304" pitchFamily="18" charset="0"/>
              </a:rPr>
              <a:t>Process </a:t>
            </a:r>
          </a:p>
        </p:txBody>
      </p:sp>
      <p:sp>
        <p:nvSpPr>
          <p:cNvPr id="5" name="Content Placeholder 4">
            <a:extLst>
              <a:ext uri="{FF2B5EF4-FFF2-40B4-BE49-F238E27FC236}">
                <a16:creationId xmlns:a16="http://schemas.microsoft.com/office/drawing/2014/main" id="{D6A0AEC6-B782-4C91-AE5C-5AB5E753C686}"/>
              </a:ext>
            </a:extLst>
          </p:cNvPr>
          <p:cNvSpPr>
            <a:spLocks noGrp="1"/>
          </p:cNvSpPr>
          <p:nvPr>
            <p:ph idx="1"/>
          </p:nvPr>
        </p:nvSpPr>
        <p:spPr>
          <a:xfrm>
            <a:off x="1141412" y="1447800"/>
            <a:ext cx="9905999" cy="4343401"/>
          </a:xfrm>
          <a:solidFill>
            <a:schemeClr val="tx2">
              <a:lumMod val="40000"/>
              <a:lumOff val="60000"/>
            </a:schemeClr>
          </a:solidFill>
        </p:spPr>
        <p:txBody>
          <a:bodyPr>
            <a:normAutofit/>
          </a:bodyPr>
          <a:lstStyle/>
          <a:p>
            <a:pPr>
              <a:buFont typeface="Wingdings" panose="05000000000000000000" pitchFamily="2" charset="2"/>
              <a:buChar char="Ø"/>
            </a:pP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The Task Force met monthly from February through August 2021, skipping September and meeting in October to review the report. </a:t>
            </a:r>
            <a:endParaRPr lang="en-US" sz="2800" dirty="0">
              <a:solidFill>
                <a:schemeClr val="bg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During the July and August meetings, the Task Force was presented with a “Recommendations Review Matrix”</a:t>
            </a:r>
          </a:p>
          <a:p>
            <a:pPr>
              <a:buFont typeface="Wingdings" panose="05000000000000000000" pitchFamily="2" charset="2"/>
              <a:buChar char="Ø"/>
            </a:pPr>
            <a:r>
              <a:rPr lang="en-US" sz="2800" dirty="0">
                <a:solidFill>
                  <a:schemeClr val="bg1"/>
                </a:solidFill>
                <a:latin typeface="Times New Roman" panose="02020603050405020304" pitchFamily="18" charset="0"/>
                <a:cs typeface="Times New Roman" panose="02020603050405020304" pitchFamily="18" charset="0"/>
              </a:rPr>
              <a:t>Opportunities for Public comment – a vital part of the process</a:t>
            </a:r>
          </a:p>
        </p:txBody>
      </p:sp>
    </p:spTree>
    <p:extLst>
      <p:ext uri="{BB962C8B-B14F-4D97-AF65-F5344CB8AC3E}">
        <p14:creationId xmlns:p14="http://schemas.microsoft.com/office/powerpoint/2010/main" val="1101592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1D467-E911-40D5-9042-0B6565077F03}"/>
              </a:ext>
            </a:extLst>
          </p:cNvPr>
          <p:cNvSpPr>
            <a:spLocks noGrp="1"/>
          </p:cNvSpPr>
          <p:nvPr>
            <p:ph type="title"/>
          </p:nvPr>
        </p:nvSpPr>
        <p:spPr>
          <a:xfrm>
            <a:off x="1669773" y="159027"/>
            <a:ext cx="9377637" cy="715616"/>
          </a:xfrm>
        </p:spPr>
        <p:txBody>
          <a:bodyPr/>
          <a:lstStyle/>
          <a:p>
            <a:r>
              <a:rPr lang="en-US" dirty="0"/>
              <a:t>Recommendation chart</a:t>
            </a:r>
          </a:p>
        </p:txBody>
      </p:sp>
      <p:graphicFrame>
        <p:nvGraphicFramePr>
          <p:cNvPr id="15" name="Content Placeholder 14">
            <a:extLst>
              <a:ext uri="{FF2B5EF4-FFF2-40B4-BE49-F238E27FC236}">
                <a16:creationId xmlns:a16="http://schemas.microsoft.com/office/drawing/2014/main" id="{B4898B96-4F62-46F2-B64D-93A09B3E3176}"/>
              </a:ext>
            </a:extLst>
          </p:cNvPr>
          <p:cNvGraphicFramePr>
            <a:graphicFrameLocks noGrp="1" noChangeAspect="1"/>
          </p:cNvGraphicFramePr>
          <p:nvPr>
            <p:ph idx="1"/>
            <p:extLst>
              <p:ext uri="{D42A27DB-BD31-4B8C-83A1-F6EECF244321}">
                <p14:modId xmlns:p14="http://schemas.microsoft.com/office/powerpoint/2010/main" val="1966981852"/>
              </p:ext>
            </p:extLst>
          </p:nvPr>
        </p:nvGraphicFramePr>
        <p:xfrm>
          <a:off x="3485322" y="768626"/>
          <a:ext cx="5181600" cy="5930347"/>
        </p:xfrm>
        <a:graphic>
          <a:graphicData uri="http://schemas.openxmlformats.org/presentationml/2006/ole">
            <mc:AlternateContent xmlns:mc="http://schemas.openxmlformats.org/markup-compatibility/2006">
              <mc:Choice xmlns:v="urn:schemas-microsoft-com:vml" Requires="v">
                <p:oleObj spid="_x0000_s1026" name="Acrobat Document" r:id="rId4" imgW="6034922" imgH="9326880" progId="Acrobat.Document.DC">
                  <p:embed/>
                </p:oleObj>
              </mc:Choice>
              <mc:Fallback>
                <p:oleObj name="Acrobat Document" r:id="rId4" imgW="6034922" imgH="9326880" progId="Acrobat.Document.DC">
                  <p:embed/>
                  <p:pic>
                    <p:nvPicPr>
                      <p:cNvPr id="15" name="Content Placeholder 14">
                        <a:extLst>
                          <a:ext uri="{FF2B5EF4-FFF2-40B4-BE49-F238E27FC236}">
                            <a16:creationId xmlns:a16="http://schemas.microsoft.com/office/drawing/2014/main" id="{B4898B96-4F62-46F2-B64D-93A09B3E3176}"/>
                          </a:ext>
                        </a:extLst>
                      </p:cNvPr>
                      <p:cNvPicPr/>
                      <p:nvPr/>
                    </p:nvPicPr>
                    <p:blipFill>
                      <a:blip r:embed="rId5"/>
                      <a:stretch>
                        <a:fillRect/>
                      </a:stretch>
                    </p:blipFill>
                    <p:spPr>
                      <a:xfrm>
                        <a:off x="3485322" y="768626"/>
                        <a:ext cx="5181600" cy="5930347"/>
                      </a:xfrm>
                      <a:prstGeom prst="rect">
                        <a:avLst/>
                      </a:prstGeom>
                    </p:spPr>
                  </p:pic>
                </p:oleObj>
              </mc:Fallback>
            </mc:AlternateContent>
          </a:graphicData>
        </a:graphic>
      </p:graphicFrame>
    </p:spTree>
    <p:extLst>
      <p:ext uri="{BB962C8B-B14F-4D97-AF65-F5344CB8AC3E}">
        <p14:creationId xmlns:p14="http://schemas.microsoft.com/office/powerpoint/2010/main" val="897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331132"/>
            <a:ext cx="9905998" cy="1478570"/>
          </a:xfrm>
        </p:spPr>
        <p:txBody>
          <a:bodyPr/>
          <a:lstStyle/>
          <a:p>
            <a:r>
              <a:rPr lang="en-US" dirty="0">
                <a:latin typeface="Times New Roman" panose="02020603050405020304" pitchFamily="18" charset="0"/>
                <a:cs typeface="Times New Roman" panose="02020603050405020304" pitchFamily="18" charset="0"/>
              </a:rPr>
              <a:t>RECOMMENDATIONS </a:t>
            </a:r>
          </a:p>
        </p:txBody>
      </p:sp>
      <p:sp>
        <p:nvSpPr>
          <p:cNvPr id="3" name="Content Placeholder 2"/>
          <p:cNvSpPr>
            <a:spLocks noGrp="1"/>
          </p:cNvSpPr>
          <p:nvPr>
            <p:ph idx="1"/>
          </p:nvPr>
        </p:nvSpPr>
        <p:spPr>
          <a:xfrm>
            <a:off x="1293812" y="1809702"/>
            <a:ext cx="9905999" cy="4079375"/>
          </a:xfrm>
          <a:solidFill>
            <a:schemeClr val="tx2">
              <a:lumMod val="40000"/>
              <a:lumOff val="60000"/>
            </a:schemeClr>
          </a:solidFill>
        </p:spPr>
        <p:txBody>
          <a:bodyPr>
            <a:normAutofit fontScale="70000" lnSpcReduction="20000"/>
          </a:bodyPr>
          <a:lstStyle/>
          <a:p>
            <a:pPr marL="0" indent="0">
              <a:buNone/>
            </a:pPr>
            <a:endParaRPr lang="en-US" dirty="0">
              <a:solidFill>
                <a:schemeClr val="bg1"/>
              </a:solidFill>
            </a:endParaRPr>
          </a:p>
          <a:p>
            <a:pPr marL="0" indent="0" algn="ctr">
              <a:buNone/>
            </a:pPr>
            <a:r>
              <a:rPr lang="en-US" sz="3400" u="sng" dirty="0">
                <a:solidFill>
                  <a:schemeClr val="bg1"/>
                </a:solidFill>
                <a:latin typeface="Times New Roman" panose="02020603050405020304" pitchFamily="18" charset="0"/>
                <a:cs typeface="Times New Roman" panose="02020603050405020304" pitchFamily="18" charset="0"/>
              </a:rPr>
              <a:t>Purpose Statement </a:t>
            </a:r>
          </a:p>
          <a:p>
            <a:pPr marL="0" marR="0">
              <a:spcBef>
                <a:spcPts val="0"/>
              </a:spcBef>
              <a:spcAft>
                <a:spcPts val="0"/>
              </a:spcAft>
            </a:pPr>
            <a:endParaRPr lang="en-US" sz="3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spcBef>
                <a:spcPts val="0"/>
              </a:spcBef>
              <a:spcAft>
                <a:spcPts val="0"/>
              </a:spcAft>
              <a:buNone/>
            </a:pPr>
            <a:r>
              <a:rPr lang="en-US" sz="3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This policy and regulations shall ensure that the beach and the surf remain a shared public resource, that the natural beauty of the beach is preserved, that the beach remains available for both active and passive recreation and respite, that opportunities to use the beach or surf for all camps/schools, commercial and non-profit, are fairly allocated, that opportunities for surfing lessons are available for all segments of the community, including persons of all ages and economic groups, and that instructional opportunities are diverse, promoting access and equity.</a:t>
            </a:r>
          </a:p>
          <a:p>
            <a:pPr marL="0" marR="0">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 </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800" dirty="0">
              <a:solidFill>
                <a:schemeClr val="bg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a:solidFill>
                <a:schemeClr val="bg1"/>
              </a:solidFill>
            </a:endParaRPr>
          </a:p>
          <a:p>
            <a:pPr>
              <a:buFont typeface="Wingdings" panose="05000000000000000000" pitchFamily="2" charset="2"/>
              <a:buChar char="Ø"/>
            </a:pPr>
            <a:endParaRPr lang="en-US" dirty="0">
              <a:solidFill>
                <a:schemeClr val="bg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a:solidFill>
                <a:schemeClr val="bg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b="1" dirty="0">
              <a:solidFill>
                <a:schemeClr val="bg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a:solidFill>
                <a:schemeClr val="bg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2947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FC2F7-6F89-48DB-9C2C-C8FEDFE1BA97}"/>
              </a:ext>
            </a:extLst>
          </p:cNvPr>
          <p:cNvSpPr>
            <a:spLocks noGrp="1"/>
          </p:cNvSpPr>
          <p:nvPr>
            <p:ph type="title"/>
          </p:nvPr>
        </p:nvSpPr>
        <p:spPr>
          <a:xfrm>
            <a:off x="1537251" y="618518"/>
            <a:ext cx="9510159" cy="772960"/>
          </a:xfrm>
        </p:spPr>
        <p:txBody>
          <a:bodyPr/>
          <a:lstStyle/>
          <a:p>
            <a:r>
              <a:rPr lang="en-US" dirty="0">
                <a:latin typeface="Times New Roman" panose="02020603050405020304" pitchFamily="18" charset="0"/>
                <a:cs typeface="Times New Roman" panose="02020603050405020304" pitchFamily="18" charset="0"/>
              </a:rPr>
              <a:t>Recommendation (continued) </a:t>
            </a:r>
          </a:p>
        </p:txBody>
      </p:sp>
      <p:sp>
        <p:nvSpPr>
          <p:cNvPr id="3" name="Content Placeholder 2">
            <a:extLst>
              <a:ext uri="{FF2B5EF4-FFF2-40B4-BE49-F238E27FC236}">
                <a16:creationId xmlns:a16="http://schemas.microsoft.com/office/drawing/2014/main" id="{336D63CD-09D5-4E97-B4B6-092A9CDD90D9}"/>
              </a:ext>
            </a:extLst>
          </p:cNvPr>
          <p:cNvSpPr>
            <a:spLocks noGrp="1"/>
          </p:cNvSpPr>
          <p:nvPr>
            <p:ph idx="1"/>
          </p:nvPr>
        </p:nvSpPr>
        <p:spPr>
          <a:xfrm>
            <a:off x="1141412" y="1245703"/>
            <a:ext cx="9905999" cy="5367131"/>
          </a:xfrm>
          <a:solidFill>
            <a:schemeClr val="tx2">
              <a:lumMod val="40000"/>
              <a:lumOff val="60000"/>
            </a:schemeClr>
          </a:solidFill>
        </p:spPr>
        <p:txBody>
          <a:bodyPr>
            <a:normAutofit fontScale="92500" lnSpcReduction="20000"/>
          </a:bodyPr>
          <a:lstStyle/>
          <a:p>
            <a:r>
              <a:rPr lang="en-US" sz="2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Overall Application Qualification Review</a:t>
            </a:r>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 (including CAPP additional criteria) The Task Force recommends the adoption of the updated Qualifications for both non-profit and commercial permittees (attached Exhibit A).</a:t>
            </a:r>
          </a:p>
          <a:p>
            <a:r>
              <a:rPr lang="en-US"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Guidelines and Rules </a:t>
            </a:r>
            <a:r>
              <a:rPr lang="en-US"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The Task Force recommends the adoption of the updated Guidelines and Rules (attached).</a:t>
            </a:r>
            <a:endParaRPr lang="en-US"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Surf Camp Types </a:t>
            </a:r>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 the Task Force agreed 7-1 in favor of stating that “Permits for nonprofits through a Community Access Program and Commercial Camps/Schools are both supported at Pacifica State Beach.”</a:t>
            </a:r>
          </a:p>
          <a:p>
            <a:endPar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Number of surf Camp Participants/Maximum - </a:t>
            </a:r>
            <a:r>
              <a:rPr lang="en-US" sz="24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Permit Sizes and Mix.</a:t>
            </a:r>
          </a:p>
          <a:p>
            <a:pPr marR="0" lvl="0">
              <a:spcBef>
                <a:spcPts val="0"/>
              </a:spcBef>
              <a:spcAft>
                <a:spcPts val="0"/>
              </a:spcAft>
            </a:pPr>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There was consensus of Task Force members in </a:t>
            </a:r>
            <a:r>
              <a:rPr lang="en-US"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agreement</a:t>
            </a:r>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that the maximum number of surf camp participants at one time should be 98. </a:t>
            </a:r>
          </a:p>
          <a:p>
            <a:pPr marR="0" lvl="0">
              <a:spcBef>
                <a:spcPts val="0"/>
              </a:spcBef>
              <a:spcAft>
                <a:spcPts val="0"/>
              </a:spcAft>
            </a:pPr>
            <a:r>
              <a:rPr lang="en-US" sz="2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There was a unanimous recommendation that the ratio of students to instructors remain 5:1. </a:t>
            </a:r>
          </a:p>
          <a:p>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11037952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14138</TotalTime>
  <Words>3690</Words>
  <Application>Microsoft Office PowerPoint</Application>
  <PresentationFormat>Widescreen</PresentationFormat>
  <Paragraphs>255</Paragraphs>
  <Slides>13</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vt:lpstr>
      <vt:lpstr>Calibri</vt:lpstr>
      <vt:lpstr>Symbol</vt:lpstr>
      <vt:lpstr>Times New Roman</vt:lpstr>
      <vt:lpstr>Tw Cen MT</vt:lpstr>
      <vt:lpstr>Wingdings</vt:lpstr>
      <vt:lpstr>Circuit</vt:lpstr>
      <vt:lpstr>Acrobat Document</vt:lpstr>
      <vt:lpstr>City of Pacifica  Parks, Beaches and Recreation Commission</vt:lpstr>
      <vt:lpstr> Agenda  </vt:lpstr>
      <vt:lpstr>Task Force Members </vt:lpstr>
      <vt:lpstr>Task Force Purpose </vt:lpstr>
      <vt:lpstr>Background</vt:lpstr>
      <vt:lpstr>Process </vt:lpstr>
      <vt:lpstr>Recommendation chart</vt:lpstr>
      <vt:lpstr>RECOMMENDATIONS </vt:lpstr>
      <vt:lpstr>Recommendation (continued) </vt:lpstr>
      <vt:lpstr>Recommendations (continued)</vt:lpstr>
      <vt:lpstr>Recommendations (continued)</vt:lpstr>
      <vt:lpstr>Recommendations (continued)</vt:lpstr>
      <vt:lpstr>Questions and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of Pacifica  Parks, Beaches, and Recreation</dc:title>
  <dc:creator>Seeley, Kenda</dc:creator>
  <cp:lastModifiedBy>Seeley, Kenda</cp:lastModifiedBy>
  <cp:revision>147</cp:revision>
  <cp:lastPrinted>2020-10-14T19:09:39Z</cp:lastPrinted>
  <dcterms:created xsi:type="dcterms:W3CDTF">2020-10-05T21:32:11Z</dcterms:created>
  <dcterms:modified xsi:type="dcterms:W3CDTF">2021-10-27T18:48:58Z</dcterms:modified>
</cp:coreProperties>
</file>