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3"/>
    <p:sldMasterId id="2147483861" r:id="rId4"/>
  </p:sldMasterIdLst>
  <p:notesMasterIdLst>
    <p:notesMasterId r:id="rId16"/>
  </p:notesMasterIdLst>
  <p:handoutMasterIdLst>
    <p:handoutMasterId r:id="rId17"/>
  </p:handoutMasterIdLst>
  <p:sldIdLst>
    <p:sldId id="443" r:id="rId5"/>
    <p:sldId id="500" r:id="rId6"/>
    <p:sldId id="487" r:id="rId7"/>
    <p:sldId id="491" r:id="rId8"/>
    <p:sldId id="460" r:id="rId9"/>
    <p:sldId id="521" r:id="rId10"/>
    <p:sldId id="525" r:id="rId11"/>
    <p:sldId id="522" r:id="rId12"/>
    <p:sldId id="523" r:id="rId13"/>
    <p:sldId id="484" r:id="rId14"/>
    <p:sldId id="478" r:id="rId15"/>
  </p:sldIdLst>
  <p:sldSz cx="12192000" cy="6858000"/>
  <p:notesSz cx="6954838" cy="9240838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E4568853-5654-8546-96E8-8958FB0554A3}">
          <p14:sldIdLst>
            <p14:sldId id="443"/>
          </p14:sldIdLst>
        </p14:section>
        <p14:section name="Untitled Section" id="{232FD428-83BF-47F5-9F5E-5ABC4DAB2D20}">
          <p14:sldIdLst>
            <p14:sldId id="500"/>
            <p14:sldId id="487"/>
            <p14:sldId id="491"/>
            <p14:sldId id="460"/>
            <p14:sldId id="521"/>
            <p14:sldId id="525"/>
            <p14:sldId id="522"/>
            <p14:sldId id="523"/>
          </p14:sldIdLst>
        </p14:section>
        <p14:section name="Content Slides" id="{863149BC-3E61-1F46-9553-8342B8ECA3AD}">
          <p14:sldIdLst>
            <p14:sldId id="484"/>
          </p14:sldIdLst>
        </p14:section>
        <p14:section name="Divider Slides" id="{2F68BBCC-51E8-495B-A9C5-41A1A6B377BE}">
          <p14:sldIdLst/>
        </p14:section>
        <p14:section name="Other slides" id="{013B618F-952C-E84E-A4E9-7E123BA1F8B4}">
          <p14:sldIdLst/>
        </p14:section>
        <p14:section name="Closing slides" id="{35864837-591F-5048-B11C-14D3033E064C}">
          <p14:sldIdLst>
            <p14:sldId id="4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73" userDrawn="1">
          <p15:clr>
            <a:srgbClr val="A4A3A4"/>
          </p15:clr>
        </p15:guide>
        <p15:guide id="2" pos="2053" userDrawn="1">
          <p15:clr>
            <a:srgbClr val="A4A3A4"/>
          </p15:clr>
        </p15:guide>
        <p15:guide id="3" orient="horz" pos="2911" userDrawn="1">
          <p15:clr>
            <a:srgbClr val="A4A3A4"/>
          </p15:clr>
        </p15:guide>
        <p15:guide id="4" pos="219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issen, Ramsey" initials="RJH" lastIdx="4" clrIdx="0"/>
  <p:cmAuthor id="1" name="Sedghi, Maria" initials="SM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BFF"/>
    <a:srgbClr val="EFFCFF"/>
    <a:srgbClr val="D6F4FE"/>
    <a:srgbClr val="4C4C4C"/>
    <a:srgbClr val="00AFC1"/>
    <a:srgbClr val="57514B"/>
    <a:srgbClr val="000000"/>
    <a:srgbClr val="3D4E53"/>
    <a:srgbClr val="FFE512"/>
    <a:srgbClr val="8C82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88014" autoAdjust="0"/>
  </p:normalViewPr>
  <p:slideViewPr>
    <p:cSldViewPr snapToGrid="0" snapToObjects="1">
      <p:cViewPr varScale="1">
        <p:scale>
          <a:sx n="100" d="100"/>
          <a:sy n="100" d="100"/>
        </p:scale>
        <p:origin x="134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716" y="-56"/>
      </p:cViewPr>
      <p:guideLst>
        <p:guide orient="horz" pos="2773"/>
        <p:guide pos="2053"/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3B09BE-D7CE-4AC5-BF62-C7EC937FAA0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521F120-0CAB-4CFC-B336-867397D462D1}">
      <dgm:prSet phldrT="[Text]"/>
      <dgm:spPr/>
      <dgm:t>
        <a:bodyPr/>
        <a:lstStyle/>
        <a:p>
          <a:r>
            <a:rPr lang="en-US" dirty="0"/>
            <a:t>90% Design Complete</a:t>
          </a:r>
        </a:p>
        <a:p>
          <a:r>
            <a:rPr lang="en-US" dirty="0"/>
            <a:t>Dec 2023</a:t>
          </a:r>
        </a:p>
      </dgm:t>
    </dgm:pt>
    <dgm:pt modelId="{D208BE4F-4C27-4F78-8974-B99C4EAF165C}" type="parTrans" cxnId="{F2ED2652-A265-4DBF-951D-9C2540AF49A5}">
      <dgm:prSet/>
      <dgm:spPr/>
      <dgm:t>
        <a:bodyPr/>
        <a:lstStyle/>
        <a:p>
          <a:endParaRPr lang="en-US"/>
        </a:p>
      </dgm:t>
    </dgm:pt>
    <dgm:pt modelId="{A07160CF-DCE2-4FAE-9B86-288CB15D0A1B}" type="sibTrans" cxnId="{F2ED2652-A265-4DBF-951D-9C2540AF49A5}">
      <dgm:prSet/>
      <dgm:spPr/>
      <dgm:t>
        <a:bodyPr/>
        <a:lstStyle/>
        <a:p>
          <a:endParaRPr lang="en-US"/>
        </a:p>
      </dgm:t>
    </dgm:pt>
    <dgm:pt modelId="{6855B6D7-E7C5-4437-8BFF-A5ACF797A528}">
      <dgm:prSet phldrT="[Text]"/>
      <dgm:spPr/>
      <dgm:t>
        <a:bodyPr/>
        <a:lstStyle/>
        <a:p>
          <a:r>
            <a:rPr lang="en-US" dirty="0"/>
            <a:t>OBAG Funds Obligated</a:t>
          </a:r>
        </a:p>
        <a:p>
          <a:r>
            <a:rPr lang="en-US" dirty="0"/>
            <a:t>Jan 2024</a:t>
          </a:r>
        </a:p>
      </dgm:t>
    </dgm:pt>
    <dgm:pt modelId="{2864B6F2-15F1-48BA-AFD7-EA45FB6720E9}" type="parTrans" cxnId="{8A78013D-BC30-44C0-92D9-0A486405846F}">
      <dgm:prSet/>
      <dgm:spPr/>
      <dgm:t>
        <a:bodyPr/>
        <a:lstStyle/>
        <a:p>
          <a:endParaRPr lang="en-US"/>
        </a:p>
      </dgm:t>
    </dgm:pt>
    <dgm:pt modelId="{200E8534-892E-4185-9B73-C097A8F053F1}" type="sibTrans" cxnId="{8A78013D-BC30-44C0-92D9-0A486405846F}">
      <dgm:prSet/>
      <dgm:spPr/>
      <dgm:t>
        <a:bodyPr/>
        <a:lstStyle/>
        <a:p>
          <a:endParaRPr lang="en-US"/>
        </a:p>
      </dgm:t>
    </dgm:pt>
    <dgm:pt modelId="{F4F52582-CE2A-4879-B394-7D4D74AF2420}">
      <dgm:prSet phldrT="[Text]"/>
      <dgm:spPr/>
      <dgm:t>
        <a:bodyPr/>
        <a:lstStyle/>
        <a:p>
          <a:r>
            <a:rPr lang="en-US" dirty="0"/>
            <a:t>Begin Construction </a:t>
          </a:r>
        </a:p>
        <a:p>
          <a:r>
            <a:rPr lang="en-US" dirty="0"/>
            <a:t>June 2024</a:t>
          </a:r>
        </a:p>
      </dgm:t>
    </dgm:pt>
    <dgm:pt modelId="{9A939A1C-0702-4258-9990-ABC27E86F717}" type="parTrans" cxnId="{800DC352-256B-45CD-98E9-69253E619CEB}">
      <dgm:prSet/>
      <dgm:spPr/>
      <dgm:t>
        <a:bodyPr/>
        <a:lstStyle/>
        <a:p>
          <a:endParaRPr lang="en-US"/>
        </a:p>
      </dgm:t>
    </dgm:pt>
    <dgm:pt modelId="{C55D5C2C-88C7-44C9-8C7A-F424217FC1FA}" type="sibTrans" cxnId="{800DC352-256B-45CD-98E9-69253E619CEB}">
      <dgm:prSet/>
      <dgm:spPr/>
      <dgm:t>
        <a:bodyPr/>
        <a:lstStyle/>
        <a:p>
          <a:endParaRPr lang="en-US"/>
        </a:p>
      </dgm:t>
    </dgm:pt>
    <dgm:pt modelId="{1C335B9F-D5FE-4EDF-8304-403229AEDA25}">
      <dgm:prSet phldrT="[Text]"/>
      <dgm:spPr/>
      <dgm:t>
        <a:bodyPr/>
        <a:lstStyle/>
        <a:p>
          <a:r>
            <a:rPr lang="en-US" dirty="0"/>
            <a:t>Ready to Advertise</a:t>
          </a:r>
        </a:p>
        <a:p>
          <a:r>
            <a:rPr lang="en-US" dirty="0"/>
            <a:t>Mar 2024</a:t>
          </a:r>
        </a:p>
      </dgm:t>
    </dgm:pt>
    <dgm:pt modelId="{40E5E331-4D5D-49F4-B25A-E5F8EF251F16}" type="parTrans" cxnId="{7C8CBE44-0FA7-4450-8B63-3F895EEBBCE4}">
      <dgm:prSet/>
      <dgm:spPr/>
      <dgm:t>
        <a:bodyPr/>
        <a:lstStyle/>
        <a:p>
          <a:endParaRPr lang="en-US"/>
        </a:p>
      </dgm:t>
    </dgm:pt>
    <dgm:pt modelId="{4DEFEFA9-6AA9-4F02-AD6A-80BA3A518041}" type="sibTrans" cxnId="{7C8CBE44-0FA7-4450-8B63-3F895EEBBCE4}">
      <dgm:prSet/>
      <dgm:spPr/>
      <dgm:t>
        <a:bodyPr/>
        <a:lstStyle/>
        <a:p>
          <a:endParaRPr lang="en-US"/>
        </a:p>
      </dgm:t>
    </dgm:pt>
    <dgm:pt modelId="{9AD1678A-9F4E-4915-956F-C5E7F5461685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Award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/>
            <a:t>Contract</a:t>
          </a:r>
        </a:p>
        <a:p>
          <a:pPr marL="0"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dirty="0"/>
            <a:t> May 2024</a:t>
          </a:r>
        </a:p>
      </dgm:t>
    </dgm:pt>
    <dgm:pt modelId="{602D7247-0672-403C-9DD9-9E47468BD644}" type="parTrans" cxnId="{EC6A704A-900E-430B-A1D1-777B422AC4B9}">
      <dgm:prSet/>
      <dgm:spPr/>
      <dgm:t>
        <a:bodyPr/>
        <a:lstStyle/>
        <a:p>
          <a:endParaRPr lang="en-US"/>
        </a:p>
      </dgm:t>
    </dgm:pt>
    <dgm:pt modelId="{4A310FAE-CC01-4B8B-8AD8-C6B0665CCF05}" type="sibTrans" cxnId="{EC6A704A-900E-430B-A1D1-777B422AC4B9}">
      <dgm:prSet/>
      <dgm:spPr/>
      <dgm:t>
        <a:bodyPr/>
        <a:lstStyle/>
        <a:p>
          <a:endParaRPr lang="en-US"/>
        </a:p>
      </dgm:t>
    </dgm:pt>
    <dgm:pt modelId="{B8582379-1C0E-4E0F-9818-BD992314D0AA}">
      <dgm:prSet phldrT="[Text]"/>
      <dgm:spPr/>
      <dgm:t>
        <a:bodyPr/>
        <a:lstStyle/>
        <a:p>
          <a:r>
            <a:rPr lang="en-US" dirty="0"/>
            <a:t>Project Complete</a:t>
          </a:r>
        </a:p>
        <a:p>
          <a:r>
            <a:rPr lang="en-US" dirty="0"/>
            <a:t>Sep 2024</a:t>
          </a:r>
        </a:p>
      </dgm:t>
    </dgm:pt>
    <dgm:pt modelId="{DAE80CBC-F1DF-4705-B11A-1C71EC35FA1B}" type="parTrans" cxnId="{8679EC65-97E7-4DF1-80C7-FCE924B6DF46}">
      <dgm:prSet/>
      <dgm:spPr/>
      <dgm:t>
        <a:bodyPr/>
        <a:lstStyle/>
        <a:p>
          <a:endParaRPr lang="en-US"/>
        </a:p>
      </dgm:t>
    </dgm:pt>
    <dgm:pt modelId="{A953C95E-AC94-4C62-8132-F464CC5B22D8}" type="sibTrans" cxnId="{8679EC65-97E7-4DF1-80C7-FCE924B6DF46}">
      <dgm:prSet/>
      <dgm:spPr/>
      <dgm:t>
        <a:bodyPr/>
        <a:lstStyle/>
        <a:p>
          <a:endParaRPr lang="en-US"/>
        </a:p>
      </dgm:t>
    </dgm:pt>
    <dgm:pt modelId="{17440C15-E57A-4DDB-A9BF-E25AFF620165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Preconstruction Meeting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/>
            <a:t>May 2024</a:t>
          </a:r>
        </a:p>
      </dgm:t>
    </dgm:pt>
    <dgm:pt modelId="{045C43D5-0963-4F87-B044-18B1147B36DA}" type="parTrans" cxnId="{3F35FE7F-BF15-454F-B010-A6FFF575C379}">
      <dgm:prSet/>
      <dgm:spPr/>
      <dgm:t>
        <a:bodyPr/>
        <a:lstStyle/>
        <a:p>
          <a:endParaRPr lang="en-US"/>
        </a:p>
      </dgm:t>
    </dgm:pt>
    <dgm:pt modelId="{8F72D549-AEFA-49E8-9138-F6F9FD36146A}" type="sibTrans" cxnId="{3F35FE7F-BF15-454F-B010-A6FFF575C379}">
      <dgm:prSet/>
      <dgm:spPr/>
      <dgm:t>
        <a:bodyPr/>
        <a:lstStyle/>
        <a:p>
          <a:endParaRPr lang="en-US"/>
        </a:p>
      </dgm:t>
    </dgm:pt>
    <dgm:pt modelId="{CE2BAAC7-4DE1-4423-8B15-8EEE8B3B8C0F}" type="pres">
      <dgm:prSet presAssocID="{F23B09BE-D7CE-4AC5-BF62-C7EC937FAA02}" presName="Name0" presStyleCnt="0">
        <dgm:presLayoutVars>
          <dgm:dir/>
          <dgm:resizeHandles val="exact"/>
        </dgm:presLayoutVars>
      </dgm:prSet>
      <dgm:spPr/>
    </dgm:pt>
    <dgm:pt modelId="{DCAF5686-13ED-4FB6-9CC8-96FC4E0BB286}" type="pres">
      <dgm:prSet presAssocID="{D521F120-0CAB-4CFC-B336-867397D462D1}" presName="node" presStyleLbl="node1" presStyleIdx="0" presStyleCnt="7">
        <dgm:presLayoutVars>
          <dgm:bulletEnabled val="1"/>
        </dgm:presLayoutVars>
      </dgm:prSet>
      <dgm:spPr/>
    </dgm:pt>
    <dgm:pt modelId="{47AAAFD2-7E1C-48CA-A34E-9C3E9522477A}" type="pres">
      <dgm:prSet presAssocID="{A07160CF-DCE2-4FAE-9B86-288CB15D0A1B}" presName="sibTrans" presStyleLbl="sibTrans2D1" presStyleIdx="0" presStyleCnt="6"/>
      <dgm:spPr/>
    </dgm:pt>
    <dgm:pt modelId="{A3B4A232-39F1-493C-B198-D01EE776A6C3}" type="pres">
      <dgm:prSet presAssocID="{A07160CF-DCE2-4FAE-9B86-288CB15D0A1B}" presName="connectorText" presStyleLbl="sibTrans2D1" presStyleIdx="0" presStyleCnt="6"/>
      <dgm:spPr/>
    </dgm:pt>
    <dgm:pt modelId="{944A74EC-B9A6-4ECC-B018-D2B22577C81E}" type="pres">
      <dgm:prSet presAssocID="{6855B6D7-E7C5-4437-8BFF-A5ACF797A528}" presName="node" presStyleLbl="node1" presStyleIdx="1" presStyleCnt="7">
        <dgm:presLayoutVars>
          <dgm:bulletEnabled val="1"/>
        </dgm:presLayoutVars>
      </dgm:prSet>
      <dgm:spPr/>
    </dgm:pt>
    <dgm:pt modelId="{BEE441A6-13E3-4D42-B903-2799A31139F4}" type="pres">
      <dgm:prSet presAssocID="{200E8534-892E-4185-9B73-C097A8F053F1}" presName="sibTrans" presStyleLbl="sibTrans2D1" presStyleIdx="1" presStyleCnt="6"/>
      <dgm:spPr/>
    </dgm:pt>
    <dgm:pt modelId="{1C74C227-6FFB-4150-9E42-F204EB2A1081}" type="pres">
      <dgm:prSet presAssocID="{200E8534-892E-4185-9B73-C097A8F053F1}" presName="connectorText" presStyleLbl="sibTrans2D1" presStyleIdx="1" presStyleCnt="6"/>
      <dgm:spPr/>
    </dgm:pt>
    <dgm:pt modelId="{62E63188-04A5-44AD-91C6-AAFCE384F2A2}" type="pres">
      <dgm:prSet presAssocID="{1C335B9F-D5FE-4EDF-8304-403229AEDA25}" presName="node" presStyleLbl="node1" presStyleIdx="2" presStyleCnt="7">
        <dgm:presLayoutVars>
          <dgm:bulletEnabled val="1"/>
        </dgm:presLayoutVars>
      </dgm:prSet>
      <dgm:spPr/>
    </dgm:pt>
    <dgm:pt modelId="{69505F72-755E-436E-8A0A-A0106C65C8FC}" type="pres">
      <dgm:prSet presAssocID="{4DEFEFA9-6AA9-4F02-AD6A-80BA3A518041}" presName="sibTrans" presStyleLbl="sibTrans2D1" presStyleIdx="2" presStyleCnt="6"/>
      <dgm:spPr/>
    </dgm:pt>
    <dgm:pt modelId="{E5075552-93EC-4BA4-ACB0-C90C0F304580}" type="pres">
      <dgm:prSet presAssocID="{4DEFEFA9-6AA9-4F02-AD6A-80BA3A518041}" presName="connectorText" presStyleLbl="sibTrans2D1" presStyleIdx="2" presStyleCnt="6"/>
      <dgm:spPr/>
    </dgm:pt>
    <dgm:pt modelId="{1AAF0EE6-BEE6-41CF-85E9-B866281B732A}" type="pres">
      <dgm:prSet presAssocID="{9AD1678A-9F4E-4915-956F-C5E7F5461685}" presName="node" presStyleLbl="node1" presStyleIdx="3" presStyleCnt="7">
        <dgm:presLayoutVars>
          <dgm:bulletEnabled val="1"/>
        </dgm:presLayoutVars>
      </dgm:prSet>
      <dgm:spPr/>
    </dgm:pt>
    <dgm:pt modelId="{2D8F7260-985C-4299-8602-B889AB6DFE00}" type="pres">
      <dgm:prSet presAssocID="{4A310FAE-CC01-4B8B-8AD8-C6B0665CCF05}" presName="sibTrans" presStyleLbl="sibTrans2D1" presStyleIdx="3" presStyleCnt="6"/>
      <dgm:spPr/>
    </dgm:pt>
    <dgm:pt modelId="{08684207-4318-4501-85BB-347AE82B0D59}" type="pres">
      <dgm:prSet presAssocID="{4A310FAE-CC01-4B8B-8AD8-C6B0665CCF05}" presName="connectorText" presStyleLbl="sibTrans2D1" presStyleIdx="3" presStyleCnt="6"/>
      <dgm:spPr/>
    </dgm:pt>
    <dgm:pt modelId="{AFE3FE1E-03EE-43C0-A0D9-BFCEC25CD21A}" type="pres">
      <dgm:prSet presAssocID="{17440C15-E57A-4DDB-A9BF-E25AFF620165}" presName="node" presStyleLbl="node1" presStyleIdx="4" presStyleCnt="7">
        <dgm:presLayoutVars>
          <dgm:bulletEnabled val="1"/>
        </dgm:presLayoutVars>
      </dgm:prSet>
      <dgm:spPr/>
    </dgm:pt>
    <dgm:pt modelId="{66664F3B-1CF0-48DA-8AEE-966DFB7B9F92}" type="pres">
      <dgm:prSet presAssocID="{8F72D549-AEFA-49E8-9138-F6F9FD36146A}" presName="sibTrans" presStyleLbl="sibTrans2D1" presStyleIdx="4" presStyleCnt="6"/>
      <dgm:spPr/>
    </dgm:pt>
    <dgm:pt modelId="{1026CA29-AF2F-4CF2-A154-1B3625695BFA}" type="pres">
      <dgm:prSet presAssocID="{8F72D549-AEFA-49E8-9138-F6F9FD36146A}" presName="connectorText" presStyleLbl="sibTrans2D1" presStyleIdx="4" presStyleCnt="6"/>
      <dgm:spPr/>
    </dgm:pt>
    <dgm:pt modelId="{5D304AEA-25B7-43FA-A419-F359EA49C4A8}" type="pres">
      <dgm:prSet presAssocID="{F4F52582-CE2A-4879-B394-7D4D74AF2420}" presName="node" presStyleLbl="node1" presStyleIdx="5" presStyleCnt="7">
        <dgm:presLayoutVars>
          <dgm:bulletEnabled val="1"/>
        </dgm:presLayoutVars>
      </dgm:prSet>
      <dgm:spPr/>
    </dgm:pt>
    <dgm:pt modelId="{FAF9101B-1DF9-4858-9862-58E2347BDB52}" type="pres">
      <dgm:prSet presAssocID="{C55D5C2C-88C7-44C9-8C7A-F424217FC1FA}" presName="sibTrans" presStyleLbl="sibTrans2D1" presStyleIdx="5" presStyleCnt="6"/>
      <dgm:spPr/>
    </dgm:pt>
    <dgm:pt modelId="{8D3C7DCF-B890-4214-A4B5-C96161208BC5}" type="pres">
      <dgm:prSet presAssocID="{C55D5C2C-88C7-44C9-8C7A-F424217FC1FA}" presName="connectorText" presStyleLbl="sibTrans2D1" presStyleIdx="5" presStyleCnt="6"/>
      <dgm:spPr/>
    </dgm:pt>
    <dgm:pt modelId="{8684FD6A-A264-4DFE-BF4E-6EA9686897A3}" type="pres">
      <dgm:prSet presAssocID="{B8582379-1C0E-4E0F-9818-BD992314D0AA}" presName="node" presStyleLbl="node1" presStyleIdx="6" presStyleCnt="7">
        <dgm:presLayoutVars>
          <dgm:bulletEnabled val="1"/>
        </dgm:presLayoutVars>
      </dgm:prSet>
      <dgm:spPr/>
    </dgm:pt>
  </dgm:ptLst>
  <dgm:cxnLst>
    <dgm:cxn modelId="{EA645804-6A58-447A-B616-BF1209B02F03}" type="presOf" srcId="{1C335B9F-D5FE-4EDF-8304-403229AEDA25}" destId="{62E63188-04A5-44AD-91C6-AAFCE384F2A2}" srcOrd="0" destOrd="0" presId="urn:microsoft.com/office/officeart/2005/8/layout/process1"/>
    <dgm:cxn modelId="{D48AFD0D-797A-408B-9821-2A017D0F5DBD}" type="presOf" srcId="{C55D5C2C-88C7-44C9-8C7A-F424217FC1FA}" destId="{8D3C7DCF-B890-4214-A4B5-C96161208BC5}" srcOrd="1" destOrd="0" presId="urn:microsoft.com/office/officeart/2005/8/layout/process1"/>
    <dgm:cxn modelId="{3B180A17-DB0B-4897-A624-0F33A461FEFD}" type="presOf" srcId="{4DEFEFA9-6AA9-4F02-AD6A-80BA3A518041}" destId="{69505F72-755E-436E-8A0A-A0106C65C8FC}" srcOrd="0" destOrd="0" presId="urn:microsoft.com/office/officeart/2005/8/layout/process1"/>
    <dgm:cxn modelId="{D3C6A319-46C4-4058-ABA4-36DED9A16C4A}" type="presOf" srcId="{4A310FAE-CC01-4B8B-8AD8-C6B0665CCF05}" destId="{2D8F7260-985C-4299-8602-B889AB6DFE00}" srcOrd="0" destOrd="0" presId="urn:microsoft.com/office/officeart/2005/8/layout/process1"/>
    <dgm:cxn modelId="{22793523-1188-4885-8087-9481144649F5}" type="presOf" srcId="{8F72D549-AEFA-49E8-9138-F6F9FD36146A}" destId="{1026CA29-AF2F-4CF2-A154-1B3625695BFA}" srcOrd="1" destOrd="0" presId="urn:microsoft.com/office/officeart/2005/8/layout/process1"/>
    <dgm:cxn modelId="{13A1292A-EDFC-4464-B5D0-31DA405A799C}" type="presOf" srcId="{A07160CF-DCE2-4FAE-9B86-288CB15D0A1B}" destId="{A3B4A232-39F1-493C-B198-D01EE776A6C3}" srcOrd="1" destOrd="0" presId="urn:microsoft.com/office/officeart/2005/8/layout/process1"/>
    <dgm:cxn modelId="{8A78013D-BC30-44C0-92D9-0A486405846F}" srcId="{F23B09BE-D7CE-4AC5-BF62-C7EC937FAA02}" destId="{6855B6D7-E7C5-4437-8BFF-A5ACF797A528}" srcOrd="1" destOrd="0" parTransId="{2864B6F2-15F1-48BA-AFD7-EA45FB6720E9}" sibTransId="{200E8534-892E-4185-9B73-C097A8F053F1}"/>
    <dgm:cxn modelId="{7C8CBE44-0FA7-4450-8B63-3F895EEBBCE4}" srcId="{F23B09BE-D7CE-4AC5-BF62-C7EC937FAA02}" destId="{1C335B9F-D5FE-4EDF-8304-403229AEDA25}" srcOrd="2" destOrd="0" parTransId="{40E5E331-4D5D-49F4-B25A-E5F8EF251F16}" sibTransId="{4DEFEFA9-6AA9-4F02-AD6A-80BA3A518041}"/>
    <dgm:cxn modelId="{8679EC65-97E7-4DF1-80C7-FCE924B6DF46}" srcId="{F23B09BE-D7CE-4AC5-BF62-C7EC937FAA02}" destId="{B8582379-1C0E-4E0F-9818-BD992314D0AA}" srcOrd="6" destOrd="0" parTransId="{DAE80CBC-F1DF-4705-B11A-1C71EC35FA1B}" sibTransId="{A953C95E-AC94-4C62-8132-F464CC5B22D8}"/>
    <dgm:cxn modelId="{C09F1968-6379-413E-80AC-C57F036B36E6}" type="presOf" srcId="{200E8534-892E-4185-9B73-C097A8F053F1}" destId="{1C74C227-6FFB-4150-9E42-F204EB2A1081}" srcOrd="1" destOrd="0" presId="urn:microsoft.com/office/officeart/2005/8/layout/process1"/>
    <dgm:cxn modelId="{8B5FD869-277C-4100-83CC-0F0A6C622423}" type="presOf" srcId="{F4F52582-CE2A-4879-B394-7D4D74AF2420}" destId="{5D304AEA-25B7-43FA-A419-F359EA49C4A8}" srcOrd="0" destOrd="0" presId="urn:microsoft.com/office/officeart/2005/8/layout/process1"/>
    <dgm:cxn modelId="{EC6A704A-900E-430B-A1D1-777B422AC4B9}" srcId="{F23B09BE-D7CE-4AC5-BF62-C7EC937FAA02}" destId="{9AD1678A-9F4E-4915-956F-C5E7F5461685}" srcOrd="3" destOrd="0" parTransId="{602D7247-0672-403C-9DD9-9E47468BD644}" sibTransId="{4A310FAE-CC01-4B8B-8AD8-C6B0665CCF05}"/>
    <dgm:cxn modelId="{F2ED2652-A265-4DBF-951D-9C2540AF49A5}" srcId="{F23B09BE-D7CE-4AC5-BF62-C7EC937FAA02}" destId="{D521F120-0CAB-4CFC-B336-867397D462D1}" srcOrd="0" destOrd="0" parTransId="{D208BE4F-4C27-4F78-8974-B99C4EAF165C}" sibTransId="{A07160CF-DCE2-4FAE-9B86-288CB15D0A1B}"/>
    <dgm:cxn modelId="{800DC352-256B-45CD-98E9-69253E619CEB}" srcId="{F23B09BE-D7CE-4AC5-BF62-C7EC937FAA02}" destId="{F4F52582-CE2A-4879-B394-7D4D74AF2420}" srcOrd="5" destOrd="0" parTransId="{9A939A1C-0702-4258-9990-ABC27E86F717}" sibTransId="{C55D5C2C-88C7-44C9-8C7A-F424217FC1FA}"/>
    <dgm:cxn modelId="{3F35FE7F-BF15-454F-B010-A6FFF575C379}" srcId="{F23B09BE-D7CE-4AC5-BF62-C7EC937FAA02}" destId="{17440C15-E57A-4DDB-A9BF-E25AFF620165}" srcOrd="4" destOrd="0" parTransId="{045C43D5-0963-4F87-B044-18B1147B36DA}" sibTransId="{8F72D549-AEFA-49E8-9138-F6F9FD36146A}"/>
    <dgm:cxn modelId="{702CCD82-EE67-4866-B42F-9A7F6CB5687C}" type="presOf" srcId="{9AD1678A-9F4E-4915-956F-C5E7F5461685}" destId="{1AAF0EE6-BEE6-41CF-85E9-B866281B732A}" srcOrd="0" destOrd="0" presId="urn:microsoft.com/office/officeart/2005/8/layout/process1"/>
    <dgm:cxn modelId="{7A69A990-BA44-49B3-95D4-CE2DB5D8A41B}" type="presOf" srcId="{A07160CF-DCE2-4FAE-9B86-288CB15D0A1B}" destId="{47AAAFD2-7E1C-48CA-A34E-9C3E9522477A}" srcOrd="0" destOrd="0" presId="urn:microsoft.com/office/officeart/2005/8/layout/process1"/>
    <dgm:cxn modelId="{128620B2-3E43-4822-960E-6111E665E92B}" type="presOf" srcId="{C55D5C2C-88C7-44C9-8C7A-F424217FC1FA}" destId="{FAF9101B-1DF9-4858-9862-58E2347BDB52}" srcOrd="0" destOrd="0" presId="urn:microsoft.com/office/officeart/2005/8/layout/process1"/>
    <dgm:cxn modelId="{8B9F97B3-D4BF-4354-ADF9-87A6F05BE187}" type="presOf" srcId="{D521F120-0CAB-4CFC-B336-867397D462D1}" destId="{DCAF5686-13ED-4FB6-9CC8-96FC4E0BB286}" srcOrd="0" destOrd="0" presId="urn:microsoft.com/office/officeart/2005/8/layout/process1"/>
    <dgm:cxn modelId="{29A45DB8-7F3D-4620-9303-0EDC6857E48A}" type="presOf" srcId="{F23B09BE-D7CE-4AC5-BF62-C7EC937FAA02}" destId="{CE2BAAC7-4DE1-4423-8B15-8EEE8B3B8C0F}" srcOrd="0" destOrd="0" presId="urn:microsoft.com/office/officeart/2005/8/layout/process1"/>
    <dgm:cxn modelId="{F6DBABB8-8939-4BE1-AFB7-6EC300565FD6}" type="presOf" srcId="{4DEFEFA9-6AA9-4F02-AD6A-80BA3A518041}" destId="{E5075552-93EC-4BA4-ACB0-C90C0F304580}" srcOrd="1" destOrd="0" presId="urn:microsoft.com/office/officeart/2005/8/layout/process1"/>
    <dgm:cxn modelId="{F976E8BC-6B0C-4266-AFA9-34362AE3143A}" type="presOf" srcId="{B8582379-1C0E-4E0F-9818-BD992314D0AA}" destId="{8684FD6A-A264-4DFE-BF4E-6EA9686897A3}" srcOrd="0" destOrd="0" presId="urn:microsoft.com/office/officeart/2005/8/layout/process1"/>
    <dgm:cxn modelId="{2BA07FBE-2B3B-444C-B202-2050EE9FBF35}" type="presOf" srcId="{8F72D549-AEFA-49E8-9138-F6F9FD36146A}" destId="{66664F3B-1CF0-48DA-8AEE-966DFB7B9F92}" srcOrd="0" destOrd="0" presId="urn:microsoft.com/office/officeart/2005/8/layout/process1"/>
    <dgm:cxn modelId="{A4111FC1-5FC5-472E-B65F-50E9272E3A34}" type="presOf" srcId="{6855B6D7-E7C5-4437-8BFF-A5ACF797A528}" destId="{944A74EC-B9A6-4ECC-B018-D2B22577C81E}" srcOrd="0" destOrd="0" presId="urn:microsoft.com/office/officeart/2005/8/layout/process1"/>
    <dgm:cxn modelId="{177038EB-DBC0-48F4-B963-48A2BDD8CCBC}" type="presOf" srcId="{17440C15-E57A-4DDB-A9BF-E25AFF620165}" destId="{AFE3FE1E-03EE-43C0-A0D9-BFCEC25CD21A}" srcOrd="0" destOrd="0" presId="urn:microsoft.com/office/officeart/2005/8/layout/process1"/>
    <dgm:cxn modelId="{5FC2D2F5-54DE-4794-9695-3575D4E79304}" type="presOf" srcId="{4A310FAE-CC01-4B8B-8AD8-C6B0665CCF05}" destId="{08684207-4318-4501-85BB-347AE82B0D59}" srcOrd="1" destOrd="0" presId="urn:microsoft.com/office/officeart/2005/8/layout/process1"/>
    <dgm:cxn modelId="{E520E9F7-80A0-4FE2-B0C9-A504D76473B2}" type="presOf" srcId="{200E8534-892E-4185-9B73-C097A8F053F1}" destId="{BEE441A6-13E3-4D42-B903-2799A31139F4}" srcOrd="0" destOrd="0" presId="urn:microsoft.com/office/officeart/2005/8/layout/process1"/>
    <dgm:cxn modelId="{1A4D10F8-23CA-48AE-AAF4-473FD2823F10}" type="presParOf" srcId="{CE2BAAC7-4DE1-4423-8B15-8EEE8B3B8C0F}" destId="{DCAF5686-13ED-4FB6-9CC8-96FC4E0BB286}" srcOrd="0" destOrd="0" presId="urn:microsoft.com/office/officeart/2005/8/layout/process1"/>
    <dgm:cxn modelId="{38AAF752-21FA-4688-8055-206BB317D133}" type="presParOf" srcId="{CE2BAAC7-4DE1-4423-8B15-8EEE8B3B8C0F}" destId="{47AAAFD2-7E1C-48CA-A34E-9C3E9522477A}" srcOrd="1" destOrd="0" presId="urn:microsoft.com/office/officeart/2005/8/layout/process1"/>
    <dgm:cxn modelId="{B185096C-72B3-40F7-A122-49EB66C8EC03}" type="presParOf" srcId="{47AAAFD2-7E1C-48CA-A34E-9C3E9522477A}" destId="{A3B4A232-39F1-493C-B198-D01EE776A6C3}" srcOrd="0" destOrd="0" presId="urn:microsoft.com/office/officeart/2005/8/layout/process1"/>
    <dgm:cxn modelId="{23E63353-5BDC-4E14-9AF3-497E5B17EE61}" type="presParOf" srcId="{CE2BAAC7-4DE1-4423-8B15-8EEE8B3B8C0F}" destId="{944A74EC-B9A6-4ECC-B018-D2B22577C81E}" srcOrd="2" destOrd="0" presId="urn:microsoft.com/office/officeart/2005/8/layout/process1"/>
    <dgm:cxn modelId="{29E7AFA5-E6F4-4C76-8FF9-33073ABB7450}" type="presParOf" srcId="{CE2BAAC7-4DE1-4423-8B15-8EEE8B3B8C0F}" destId="{BEE441A6-13E3-4D42-B903-2799A31139F4}" srcOrd="3" destOrd="0" presId="urn:microsoft.com/office/officeart/2005/8/layout/process1"/>
    <dgm:cxn modelId="{A5A78DBB-28C9-4A3F-B6E5-D5B0A3DE4F18}" type="presParOf" srcId="{BEE441A6-13E3-4D42-B903-2799A31139F4}" destId="{1C74C227-6FFB-4150-9E42-F204EB2A1081}" srcOrd="0" destOrd="0" presId="urn:microsoft.com/office/officeart/2005/8/layout/process1"/>
    <dgm:cxn modelId="{AF59785D-4A41-41A2-AC82-79B363434DED}" type="presParOf" srcId="{CE2BAAC7-4DE1-4423-8B15-8EEE8B3B8C0F}" destId="{62E63188-04A5-44AD-91C6-AAFCE384F2A2}" srcOrd="4" destOrd="0" presId="urn:microsoft.com/office/officeart/2005/8/layout/process1"/>
    <dgm:cxn modelId="{B40303A1-2464-4974-B095-881F05391A6F}" type="presParOf" srcId="{CE2BAAC7-4DE1-4423-8B15-8EEE8B3B8C0F}" destId="{69505F72-755E-436E-8A0A-A0106C65C8FC}" srcOrd="5" destOrd="0" presId="urn:microsoft.com/office/officeart/2005/8/layout/process1"/>
    <dgm:cxn modelId="{4F52D6F0-5C28-4A63-A91E-841D7C4BF4EE}" type="presParOf" srcId="{69505F72-755E-436E-8A0A-A0106C65C8FC}" destId="{E5075552-93EC-4BA4-ACB0-C90C0F304580}" srcOrd="0" destOrd="0" presId="urn:microsoft.com/office/officeart/2005/8/layout/process1"/>
    <dgm:cxn modelId="{904B6E68-09D7-40FE-8F52-3D7A40CBFC29}" type="presParOf" srcId="{CE2BAAC7-4DE1-4423-8B15-8EEE8B3B8C0F}" destId="{1AAF0EE6-BEE6-41CF-85E9-B866281B732A}" srcOrd="6" destOrd="0" presId="urn:microsoft.com/office/officeart/2005/8/layout/process1"/>
    <dgm:cxn modelId="{A68BBFEE-1152-4F54-905A-9C8DC2B521AC}" type="presParOf" srcId="{CE2BAAC7-4DE1-4423-8B15-8EEE8B3B8C0F}" destId="{2D8F7260-985C-4299-8602-B889AB6DFE00}" srcOrd="7" destOrd="0" presId="urn:microsoft.com/office/officeart/2005/8/layout/process1"/>
    <dgm:cxn modelId="{EC1516AC-7C8B-4027-AB85-E0ABEBB656D7}" type="presParOf" srcId="{2D8F7260-985C-4299-8602-B889AB6DFE00}" destId="{08684207-4318-4501-85BB-347AE82B0D59}" srcOrd="0" destOrd="0" presId="urn:microsoft.com/office/officeart/2005/8/layout/process1"/>
    <dgm:cxn modelId="{DA3B10AF-3191-42B9-AD49-2719BFCA29F0}" type="presParOf" srcId="{CE2BAAC7-4DE1-4423-8B15-8EEE8B3B8C0F}" destId="{AFE3FE1E-03EE-43C0-A0D9-BFCEC25CD21A}" srcOrd="8" destOrd="0" presId="urn:microsoft.com/office/officeart/2005/8/layout/process1"/>
    <dgm:cxn modelId="{7D615F35-BA34-4FA5-9403-4BEDE81F527A}" type="presParOf" srcId="{CE2BAAC7-4DE1-4423-8B15-8EEE8B3B8C0F}" destId="{66664F3B-1CF0-48DA-8AEE-966DFB7B9F92}" srcOrd="9" destOrd="0" presId="urn:microsoft.com/office/officeart/2005/8/layout/process1"/>
    <dgm:cxn modelId="{3F03519F-8657-494B-92EF-4B3D5C37183E}" type="presParOf" srcId="{66664F3B-1CF0-48DA-8AEE-966DFB7B9F92}" destId="{1026CA29-AF2F-4CF2-A154-1B3625695BFA}" srcOrd="0" destOrd="0" presId="urn:microsoft.com/office/officeart/2005/8/layout/process1"/>
    <dgm:cxn modelId="{DC46031E-FAD3-4CF9-BC80-1A71ADEAB66C}" type="presParOf" srcId="{CE2BAAC7-4DE1-4423-8B15-8EEE8B3B8C0F}" destId="{5D304AEA-25B7-43FA-A419-F359EA49C4A8}" srcOrd="10" destOrd="0" presId="urn:microsoft.com/office/officeart/2005/8/layout/process1"/>
    <dgm:cxn modelId="{E5446D5B-829F-4733-AD8A-184214CB6001}" type="presParOf" srcId="{CE2BAAC7-4DE1-4423-8B15-8EEE8B3B8C0F}" destId="{FAF9101B-1DF9-4858-9862-58E2347BDB52}" srcOrd="11" destOrd="0" presId="urn:microsoft.com/office/officeart/2005/8/layout/process1"/>
    <dgm:cxn modelId="{B0BFCB4B-A00D-43C9-ABEC-EE716B7862FF}" type="presParOf" srcId="{FAF9101B-1DF9-4858-9862-58E2347BDB52}" destId="{8D3C7DCF-B890-4214-A4B5-C96161208BC5}" srcOrd="0" destOrd="0" presId="urn:microsoft.com/office/officeart/2005/8/layout/process1"/>
    <dgm:cxn modelId="{A011337A-7F4E-4ED3-9D3B-37E9FAF2CFB2}" type="presParOf" srcId="{CE2BAAC7-4DE1-4423-8B15-8EEE8B3B8C0F}" destId="{8684FD6A-A264-4DFE-BF4E-6EA9686897A3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F5686-13ED-4FB6-9CC8-96FC4E0BB286}">
      <dsp:nvSpPr>
        <dsp:cNvPr id="0" name=""/>
        <dsp:cNvSpPr/>
      </dsp:nvSpPr>
      <dsp:spPr>
        <a:xfrm>
          <a:off x="3144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90% Design Complete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Dec 2023</a:t>
          </a:r>
        </a:p>
      </dsp:txBody>
      <dsp:txXfrm>
        <a:off x="25054" y="2598183"/>
        <a:ext cx="1147149" cy="704257"/>
      </dsp:txXfrm>
    </dsp:sp>
    <dsp:sp modelId="{47AAAFD2-7E1C-48CA-A34E-9C3E9522477A}">
      <dsp:nvSpPr>
        <dsp:cNvPr id="0" name=""/>
        <dsp:cNvSpPr/>
      </dsp:nvSpPr>
      <dsp:spPr>
        <a:xfrm>
          <a:off x="1313211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313211" y="2861703"/>
        <a:ext cx="176740" cy="177216"/>
      </dsp:txXfrm>
    </dsp:sp>
    <dsp:sp modelId="{944A74EC-B9A6-4ECC-B018-D2B22577C81E}">
      <dsp:nvSpPr>
        <dsp:cNvPr id="0" name=""/>
        <dsp:cNvSpPr/>
      </dsp:nvSpPr>
      <dsp:spPr>
        <a:xfrm>
          <a:off x="1670501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OBAG Funds Obligated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Jan 2024</a:t>
          </a:r>
        </a:p>
      </dsp:txBody>
      <dsp:txXfrm>
        <a:off x="1692411" y="2598183"/>
        <a:ext cx="1147149" cy="704257"/>
      </dsp:txXfrm>
    </dsp:sp>
    <dsp:sp modelId="{BEE441A6-13E3-4D42-B903-2799A31139F4}">
      <dsp:nvSpPr>
        <dsp:cNvPr id="0" name=""/>
        <dsp:cNvSpPr/>
      </dsp:nvSpPr>
      <dsp:spPr>
        <a:xfrm>
          <a:off x="2980567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2980567" y="2861703"/>
        <a:ext cx="176740" cy="177216"/>
      </dsp:txXfrm>
    </dsp:sp>
    <dsp:sp modelId="{62E63188-04A5-44AD-91C6-AAFCE384F2A2}">
      <dsp:nvSpPr>
        <dsp:cNvPr id="0" name=""/>
        <dsp:cNvSpPr/>
      </dsp:nvSpPr>
      <dsp:spPr>
        <a:xfrm>
          <a:off x="3337858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Ready to Advertise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 2024</a:t>
          </a:r>
        </a:p>
      </dsp:txBody>
      <dsp:txXfrm>
        <a:off x="3359768" y="2598183"/>
        <a:ext cx="1147149" cy="704257"/>
      </dsp:txXfrm>
    </dsp:sp>
    <dsp:sp modelId="{69505F72-755E-436E-8A0A-A0106C65C8FC}">
      <dsp:nvSpPr>
        <dsp:cNvPr id="0" name=""/>
        <dsp:cNvSpPr/>
      </dsp:nvSpPr>
      <dsp:spPr>
        <a:xfrm>
          <a:off x="4647924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647924" y="2861703"/>
        <a:ext cx="176740" cy="177216"/>
      </dsp:txXfrm>
    </dsp:sp>
    <dsp:sp modelId="{1AAF0EE6-BEE6-41CF-85E9-B866281B732A}">
      <dsp:nvSpPr>
        <dsp:cNvPr id="0" name=""/>
        <dsp:cNvSpPr/>
      </dsp:nvSpPr>
      <dsp:spPr>
        <a:xfrm>
          <a:off x="5005215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Award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Contract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 May 2024</a:t>
          </a:r>
        </a:p>
      </dsp:txBody>
      <dsp:txXfrm>
        <a:off x="5027125" y="2598183"/>
        <a:ext cx="1147149" cy="704257"/>
      </dsp:txXfrm>
    </dsp:sp>
    <dsp:sp modelId="{2D8F7260-985C-4299-8602-B889AB6DFE00}">
      <dsp:nvSpPr>
        <dsp:cNvPr id="0" name=""/>
        <dsp:cNvSpPr/>
      </dsp:nvSpPr>
      <dsp:spPr>
        <a:xfrm>
          <a:off x="6315281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315281" y="2861703"/>
        <a:ext cx="176740" cy="177216"/>
      </dsp:txXfrm>
    </dsp:sp>
    <dsp:sp modelId="{AFE3FE1E-03EE-43C0-A0D9-BFCEC25CD21A}">
      <dsp:nvSpPr>
        <dsp:cNvPr id="0" name=""/>
        <dsp:cNvSpPr/>
      </dsp:nvSpPr>
      <dsp:spPr>
        <a:xfrm>
          <a:off x="6672572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Preconstruction Meeting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kern="1200" dirty="0"/>
            <a:t>May 2024</a:t>
          </a:r>
        </a:p>
      </dsp:txBody>
      <dsp:txXfrm>
        <a:off x="6694482" y="2598183"/>
        <a:ext cx="1147149" cy="704257"/>
      </dsp:txXfrm>
    </dsp:sp>
    <dsp:sp modelId="{66664F3B-1CF0-48DA-8AEE-966DFB7B9F92}">
      <dsp:nvSpPr>
        <dsp:cNvPr id="0" name=""/>
        <dsp:cNvSpPr/>
      </dsp:nvSpPr>
      <dsp:spPr>
        <a:xfrm>
          <a:off x="7982638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7982638" y="2861703"/>
        <a:ext cx="176740" cy="177216"/>
      </dsp:txXfrm>
    </dsp:sp>
    <dsp:sp modelId="{5D304AEA-25B7-43FA-A419-F359EA49C4A8}">
      <dsp:nvSpPr>
        <dsp:cNvPr id="0" name=""/>
        <dsp:cNvSpPr/>
      </dsp:nvSpPr>
      <dsp:spPr>
        <a:xfrm>
          <a:off x="8339929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Begin Construction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June 2024</a:t>
          </a:r>
        </a:p>
      </dsp:txBody>
      <dsp:txXfrm>
        <a:off x="8361839" y="2598183"/>
        <a:ext cx="1147149" cy="704257"/>
      </dsp:txXfrm>
    </dsp:sp>
    <dsp:sp modelId="{FAF9101B-1DF9-4858-9862-58E2347BDB52}">
      <dsp:nvSpPr>
        <dsp:cNvPr id="0" name=""/>
        <dsp:cNvSpPr/>
      </dsp:nvSpPr>
      <dsp:spPr>
        <a:xfrm>
          <a:off x="9649995" y="2802631"/>
          <a:ext cx="252485" cy="2953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9649995" y="2861703"/>
        <a:ext cx="176740" cy="177216"/>
      </dsp:txXfrm>
    </dsp:sp>
    <dsp:sp modelId="{8684FD6A-A264-4DFE-BF4E-6EA9686897A3}">
      <dsp:nvSpPr>
        <dsp:cNvPr id="0" name=""/>
        <dsp:cNvSpPr/>
      </dsp:nvSpPr>
      <dsp:spPr>
        <a:xfrm>
          <a:off x="10007285" y="2576273"/>
          <a:ext cx="1190969" cy="7480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Project Complete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Sep 2024</a:t>
          </a:r>
        </a:p>
      </dsp:txBody>
      <dsp:txXfrm>
        <a:off x="10029195" y="2598183"/>
        <a:ext cx="1147149" cy="704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3763" cy="462042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2042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r">
              <a:defRPr sz="1200"/>
            </a:lvl1pPr>
          </a:lstStyle>
          <a:p>
            <a:fld id="{C7A87C4B-9F7A-4A22-BF88-4F01513A15F4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7193"/>
            <a:ext cx="3013763" cy="462042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777193"/>
            <a:ext cx="3013763" cy="462042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r">
              <a:defRPr sz="1200"/>
            </a:lvl1pPr>
          </a:lstStyle>
          <a:p>
            <a:fld id="{EE22D1A4-FE7B-4242-A06D-3A93073EB6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933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13763" cy="463646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2"/>
            <a:ext cx="3013763" cy="463646"/>
          </a:xfrm>
          <a:prstGeom prst="rect">
            <a:avLst/>
          </a:prstGeom>
        </p:spPr>
        <p:txBody>
          <a:bodyPr vert="horz" lIns="92537" tIns="46269" rIns="92537" bIns="46269" rtlCol="0"/>
          <a:lstStyle>
            <a:lvl1pPr algn="r">
              <a:defRPr sz="1200"/>
            </a:lvl1pPr>
          </a:lstStyle>
          <a:p>
            <a:fld id="{BDFBD616-5E5D-1345-AFE6-942D4C8CE148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5700"/>
            <a:ext cx="55419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7" tIns="46269" rIns="92537" bIns="462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37" tIns="46269" rIns="92537" bIns="4626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7193"/>
            <a:ext cx="3013763" cy="463645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5"/>
          </a:xfrm>
          <a:prstGeom prst="rect">
            <a:avLst/>
          </a:prstGeom>
        </p:spPr>
        <p:txBody>
          <a:bodyPr vert="horz" lIns="92537" tIns="46269" rIns="92537" bIns="46269" rtlCol="0" anchor="b"/>
          <a:lstStyle>
            <a:lvl1pPr algn="r">
              <a:defRPr sz="1200"/>
            </a:lvl1pPr>
          </a:lstStyle>
          <a:p>
            <a:fld id="{2AA08C5B-16BD-FD49-979D-AFF933060D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89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3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40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06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720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38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96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22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5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08C5B-16BD-FD49-979D-AFF933060D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1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4C4C4C">
                <a:lumMod val="98000"/>
                <a:lumOff val="2000"/>
              </a:srgbClr>
            </a:gs>
            <a:gs pos="50000">
              <a:srgbClr val="262626">
                <a:lumMod val="97000"/>
                <a:lumOff val="3000"/>
              </a:srgbClr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4510"/>
            <a:ext cx="12192000" cy="660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3417758"/>
          </a:xfrm>
          <a:prstGeom prst="rect">
            <a:avLst/>
          </a:prstGeom>
          <a:gradFill>
            <a:gsLst>
              <a:gs pos="62000">
                <a:srgbClr val="F6FBFF"/>
              </a:gs>
              <a:gs pos="0">
                <a:schemeClr val="accent1">
                  <a:lumMod val="20000"/>
                  <a:lumOff val="80000"/>
                </a:schemeClr>
              </a:gs>
              <a:gs pos="3600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ctrTitle" hasCustomPrompt="1"/>
          </p:nvPr>
        </p:nvSpPr>
        <p:spPr>
          <a:xfrm>
            <a:off x="742014" y="691034"/>
            <a:ext cx="11449986" cy="1828792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r>
              <a:rPr lang="en-US" sz="4000" dirty="0">
                <a:solidFill>
                  <a:srgbClr val="3D4E53"/>
                </a:solidFill>
              </a:rPr>
              <a:t>Highway 1/Manor Drive Overcrossing Project</a:t>
            </a:r>
            <a:br>
              <a:rPr lang="en-US" sz="4000" dirty="0">
                <a:solidFill>
                  <a:srgbClr val="3D4E53"/>
                </a:solidFill>
              </a:rPr>
            </a:br>
            <a:r>
              <a:rPr lang="en-US" sz="4000" dirty="0">
                <a:solidFill>
                  <a:srgbClr val="3D4E53"/>
                </a:solidFill>
              </a:rPr>
              <a:t>Preliminary Planning Study</a:t>
            </a:r>
          </a:p>
        </p:txBody>
      </p:sp>
      <p:sp>
        <p:nvSpPr>
          <p:cNvPr id="10" name="Subtitle 6"/>
          <p:cNvSpPr>
            <a:spLocks noGrp="1"/>
          </p:cNvSpPr>
          <p:nvPr>
            <p:ph type="subTitle" idx="1"/>
          </p:nvPr>
        </p:nvSpPr>
        <p:spPr>
          <a:xfrm>
            <a:off x="742015" y="2267591"/>
            <a:ext cx="9271416" cy="165576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r>
              <a:rPr lang="en-US" sz="1600" dirty="0">
                <a:solidFill>
                  <a:srgbClr val="3D4E53"/>
                </a:solidFill>
              </a:rPr>
              <a:t>Presented to the City of Pacifica</a:t>
            </a:r>
          </a:p>
          <a:p>
            <a:r>
              <a:rPr lang="en-US" sz="1600" dirty="0">
                <a:solidFill>
                  <a:srgbClr val="3D4E53"/>
                </a:solidFill>
              </a:rPr>
              <a:t>August 1, 2018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3273" y="299809"/>
            <a:ext cx="1349692" cy="184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73" y="46266"/>
            <a:ext cx="1048506" cy="10485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01" y="0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2501" y="1147588"/>
            <a:ext cx="2476500" cy="521208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3388360" y="1147588"/>
            <a:ext cx="2476500" cy="5212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6329680" y="1147588"/>
            <a:ext cx="2476500" cy="5212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5"/>
          </p:nvPr>
        </p:nvSpPr>
        <p:spPr>
          <a:xfrm>
            <a:off x="9260840" y="1147588"/>
            <a:ext cx="2476500" cy="5212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716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01" y="0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2501" y="3340608"/>
            <a:ext cx="2476500" cy="292608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3388360" y="3340608"/>
            <a:ext cx="2476500" cy="2926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6329680" y="3340608"/>
            <a:ext cx="2476500" cy="2926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15"/>
          </p:nvPr>
        </p:nvSpPr>
        <p:spPr>
          <a:xfrm>
            <a:off x="9260840" y="3340608"/>
            <a:ext cx="2476500" cy="292608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2" name="Group 3"/>
          <p:cNvGrpSpPr>
            <a:grpSpLocks/>
          </p:cNvGrpSpPr>
          <p:nvPr userDrawn="1"/>
        </p:nvGrpSpPr>
        <p:grpSpPr bwMode="auto">
          <a:xfrm>
            <a:off x="794733" y="1294597"/>
            <a:ext cx="1812037" cy="1866947"/>
            <a:chOff x="835818" y="2256895"/>
            <a:chExt cx="2043113" cy="2105789"/>
          </a:xfrm>
        </p:grpSpPr>
        <p:sp>
          <p:nvSpPr>
            <p:cNvPr id="23" name="Oval 22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5" name="Group 3"/>
          <p:cNvGrpSpPr>
            <a:grpSpLocks/>
          </p:cNvGrpSpPr>
          <p:nvPr userDrawn="1"/>
        </p:nvGrpSpPr>
        <p:grpSpPr bwMode="auto">
          <a:xfrm>
            <a:off x="3720592" y="1294597"/>
            <a:ext cx="1812037" cy="1866947"/>
            <a:chOff x="835818" y="2256895"/>
            <a:chExt cx="2043113" cy="2105789"/>
          </a:xfrm>
        </p:grpSpPr>
        <p:sp>
          <p:nvSpPr>
            <p:cNvPr id="26" name="Oval 25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8" name="Group 3"/>
          <p:cNvGrpSpPr>
            <a:grpSpLocks/>
          </p:cNvGrpSpPr>
          <p:nvPr userDrawn="1"/>
        </p:nvGrpSpPr>
        <p:grpSpPr bwMode="auto">
          <a:xfrm>
            <a:off x="6661912" y="1294597"/>
            <a:ext cx="1812037" cy="1866947"/>
            <a:chOff x="835818" y="2256895"/>
            <a:chExt cx="2043113" cy="2105789"/>
          </a:xfrm>
        </p:grpSpPr>
        <p:sp>
          <p:nvSpPr>
            <p:cNvPr id="29" name="Oval 28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1" name="Group 3"/>
          <p:cNvGrpSpPr>
            <a:grpSpLocks/>
          </p:cNvGrpSpPr>
          <p:nvPr userDrawn="1"/>
        </p:nvGrpSpPr>
        <p:grpSpPr bwMode="auto">
          <a:xfrm>
            <a:off x="9593072" y="1294597"/>
            <a:ext cx="1812037" cy="1866947"/>
            <a:chOff x="835818" y="2256895"/>
            <a:chExt cx="2043113" cy="2105789"/>
          </a:xfrm>
        </p:grpSpPr>
        <p:sp>
          <p:nvSpPr>
            <p:cNvPr id="32" name="Oval 31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9485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01" y="0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2501" y="1890712"/>
            <a:ext cx="3200400" cy="448056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3"/>
          </p:nvPr>
        </p:nvSpPr>
        <p:spPr>
          <a:xfrm>
            <a:off x="4498451" y="1890712"/>
            <a:ext cx="3200400" cy="448056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4"/>
          </p:nvPr>
        </p:nvSpPr>
        <p:spPr>
          <a:xfrm>
            <a:off x="8534400" y="1890712"/>
            <a:ext cx="3200400" cy="4480560"/>
          </a:xfrm>
        </p:spPr>
        <p:txBody>
          <a:bodyPr/>
          <a:lstStyle>
            <a:lvl1pPr>
              <a:defRPr sz="1600">
                <a:solidFill>
                  <a:srgbClr val="57514B"/>
                </a:solidFill>
              </a:defRPr>
            </a:lvl1pPr>
            <a:lvl2pPr>
              <a:defRPr sz="1400">
                <a:solidFill>
                  <a:srgbClr val="57514B"/>
                </a:solidFill>
              </a:defRPr>
            </a:lvl2pPr>
            <a:lvl3pPr>
              <a:defRPr sz="1400">
                <a:solidFill>
                  <a:srgbClr val="57514B"/>
                </a:solidFill>
              </a:defRPr>
            </a:lvl3pPr>
            <a:lvl4pPr>
              <a:defRPr sz="1200">
                <a:solidFill>
                  <a:srgbClr val="57514B"/>
                </a:solidFill>
              </a:defRPr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462501" y="1152144"/>
            <a:ext cx="32004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8532400" y="1152144"/>
            <a:ext cx="32024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496451" y="1152144"/>
            <a:ext cx="32024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997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501" y="0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462501" y="1890712"/>
            <a:ext cx="3200400" cy="448056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462501" y="1152144"/>
            <a:ext cx="32004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18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498451" y="1155191"/>
            <a:ext cx="7234761" cy="5207617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314682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62501" y="135199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11191" y="135199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7959881" y="135199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462501" y="434284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4211191" y="434284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7959881" y="4342849"/>
            <a:ext cx="1554302" cy="149654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92319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5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4590"/>
            <a:ext cx="12192001" cy="68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57769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49" name="Content Placeholder 7"/>
          <p:cNvSpPr>
            <a:spLocks noGrp="1"/>
          </p:cNvSpPr>
          <p:nvPr>
            <p:ph sz="quarter" idx="20" hasCustomPrompt="1"/>
          </p:nvPr>
        </p:nvSpPr>
        <p:spPr>
          <a:xfrm>
            <a:off x="3375805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0" name="Content Placeholder 7"/>
          <p:cNvSpPr>
            <a:spLocks noGrp="1"/>
          </p:cNvSpPr>
          <p:nvPr>
            <p:ph sz="quarter" idx="21" hasCustomPrompt="1"/>
          </p:nvPr>
        </p:nvSpPr>
        <p:spPr>
          <a:xfrm>
            <a:off x="6293841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51" name="Content Placeholder 7"/>
          <p:cNvSpPr>
            <a:spLocks noGrp="1"/>
          </p:cNvSpPr>
          <p:nvPr>
            <p:ph sz="quarter" idx="22" hasCustomPrompt="1"/>
          </p:nvPr>
        </p:nvSpPr>
        <p:spPr>
          <a:xfrm>
            <a:off x="9211877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grpSp>
        <p:nvGrpSpPr>
          <p:cNvPr id="31" name="Group 3"/>
          <p:cNvGrpSpPr>
            <a:grpSpLocks/>
          </p:cNvGrpSpPr>
          <p:nvPr/>
        </p:nvGrpSpPr>
        <p:grpSpPr bwMode="auto">
          <a:xfrm>
            <a:off x="790001" y="1605678"/>
            <a:ext cx="1812037" cy="1866947"/>
            <a:chOff x="835818" y="2256895"/>
            <a:chExt cx="2043113" cy="2105789"/>
          </a:xfrm>
        </p:grpSpPr>
        <p:sp>
          <p:nvSpPr>
            <p:cNvPr id="34" name="Oval 33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5" name="Group 3"/>
          <p:cNvGrpSpPr>
            <a:grpSpLocks/>
          </p:cNvGrpSpPr>
          <p:nvPr userDrawn="1"/>
        </p:nvGrpSpPr>
        <p:grpSpPr bwMode="auto">
          <a:xfrm>
            <a:off x="3708740" y="1605678"/>
            <a:ext cx="1812037" cy="1866947"/>
            <a:chOff x="835818" y="2256895"/>
            <a:chExt cx="2043113" cy="2105789"/>
          </a:xfrm>
          <a:solidFill>
            <a:srgbClr val="3D4E53">
              <a:alpha val="2000"/>
            </a:srgbClr>
          </a:solidFill>
        </p:grpSpPr>
        <p:sp>
          <p:nvSpPr>
            <p:cNvPr id="66" name="Oval 65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9" name="Group 3"/>
          <p:cNvGrpSpPr>
            <a:grpSpLocks/>
          </p:cNvGrpSpPr>
          <p:nvPr userDrawn="1"/>
        </p:nvGrpSpPr>
        <p:grpSpPr bwMode="auto">
          <a:xfrm>
            <a:off x="6626073" y="1605678"/>
            <a:ext cx="1812037" cy="1866947"/>
            <a:chOff x="835818" y="2256895"/>
            <a:chExt cx="2043113" cy="2105789"/>
          </a:xfrm>
        </p:grpSpPr>
        <p:sp>
          <p:nvSpPr>
            <p:cNvPr id="70" name="Oval 69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9544109" y="1605678"/>
            <a:ext cx="1812037" cy="1866947"/>
            <a:chOff x="9478057" y="2655142"/>
            <a:chExt cx="1812037" cy="1866947"/>
          </a:xfrm>
        </p:grpSpPr>
        <p:sp>
          <p:nvSpPr>
            <p:cNvPr id="74" name="Oval 73"/>
            <p:cNvSpPr/>
            <p:nvPr/>
          </p:nvSpPr>
          <p:spPr bwMode="auto">
            <a:xfrm>
              <a:off x="9478057" y="2655142"/>
              <a:ext cx="1812037" cy="1866947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9692066" y="2874783"/>
              <a:ext cx="1385427" cy="1427665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84" name="Title 4"/>
          <p:cNvSpPr>
            <a:spLocks noGrp="1"/>
          </p:cNvSpPr>
          <p:nvPr userDrawn="1"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930" y="2215301"/>
            <a:ext cx="1027637" cy="64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270" y="2143590"/>
            <a:ext cx="922977" cy="7911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31" y="2243849"/>
            <a:ext cx="1123222" cy="590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1666" y="1753059"/>
            <a:ext cx="1496923" cy="12369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1273950" y="6524787"/>
            <a:ext cx="547545" cy="118803"/>
          </a:xfrm>
          <a:prstGeom prst="rect">
            <a:avLst/>
          </a:prstGeom>
        </p:spPr>
      </p:pic>
      <p:cxnSp>
        <p:nvCxnSpPr>
          <p:cNvPr id="39" name="Straight Connector 38"/>
          <p:cNvCxnSpPr/>
          <p:nvPr userDrawn="1"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6032147"/>
            <a:ext cx="678013" cy="678013"/>
          </a:xfrm>
          <a:prstGeom prst="rect">
            <a:avLst/>
          </a:prstGeom>
        </p:spPr>
      </p:pic>
      <p:sp>
        <p:nvSpPr>
          <p:cNvPr id="42" name="Title 5"/>
          <p:cNvSpPr txBox="1">
            <a:spLocks/>
          </p:cNvSpPr>
          <p:nvPr userDrawn="1"/>
        </p:nvSpPr>
        <p:spPr>
          <a:xfrm>
            <a:off x="961635" y="6390593"/>
            <a:ext cx="11228321" cy="3405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000" b="1" dirty="0">
                <a:solidFill>
                  <a:srgbClr val="00AFC1"/>
                </a:solidFill>
              </a:rPr>
              <a:t>Highway 1/Manor Drive Overcrossing Project | Preliminary Planning Study</a:t>
            </a:r>
          </a:p>
        </p:txBody>
      </p:sp>
    </p:spTree>
    <p:extLst>
      <p:ext uri="{BB962C8B-B14F-4D97-AF65-F5344CB8AC3E}">
        <p14:creationId xmlns:p14="http://schemas.microsoft.com/office/powerpoint/2010/main" val="2338588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4590"/>
            <a:ext cx="12192001" cy="68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57769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30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2" name="Content Placeholder 7"/>
          <p:cNvSpPr>
            <a:spLocks noGrp="1"/>
          </p:cNvSpPr>
          <p:nvPr>
            <p:ph sz="quarter" idx="13"/>
          </p:nvPr>
        </p:nvSpPr>
        <p:spPr>
          <a:xfrm>
            <a:off x="3902075" y="1755983"/>
            <a:ext cx="7216672" cy="4615289"/>
          </a:xfrm>
        </p:spPr>
        <p:txBody>
          <a:bodyPr/>
          <a:lstStyle>
            <a:lvl1pPr>
              <a:defRPr sz="2200">
                <a:solidFill>
                  <a:srgbClr val="57514B"/>
                </a:solidFill>
              </a:defRPr>
            </a:lvl1pPr>
            <a:lvl2pPr>
              <a:defRPr sz="1800">
                <a:solidFill>
                  <a:srgbClr val="57514B"/>
                </a:solidFill>
              </a:defRPr>
            </a:lvl2pPr>
            <a:lvl3pPr>
              <a:defRPr sz="1800">
                <a:solidFill>
                  <a:srgbClr val="57514B"/>
                </a:solidFill>
              </a:defRPr>
            </a:lvl3pPr>
            <a:lvl4pPr>
              <a:defRPr sz="1400">
                <a:solidFill>
                  <a:srgbClr val="57514B"/>
                </a:solidFill>
              </a:defRPr>
            </a:lvl4pPr>
            <a:lvl5pPr>
              <a:defRPr sz="14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3"/>
          <p:cNvGrpSpPr>
            <a:grpSpLocks/>
          </p:cNvGrpSpPr>
          <p:nvPr userDrawn="1"/>
        </p:nvGrpSpPr>
        <p:grpSpPr bwMode="auto">
          <a:xfrm>
            <a:off x="790001" y="1605678"/>
            <a:ext cx="1812037" cy="1866947"/>
            <a:chOff x="835818" y="2256895"/>
            <a:chExt cx="2043113" cy="2105789"/>
          </a:xfrm>
        </p:grpSpPr>
        <p:sp>
          <p:nvSpPr>
            <p:cNvPr id="24" name="Oval 23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1273950" y="6524787"/>
            <a:ext cx="547545" cy="118803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6032147"/>
            <a:ext cx="678013" cy="678013"/>
          </a:xfrm>
          <a:prstGeom prst="rect">
            <a:avLst/>
          </a:prstGeom>
        </p:spPr>
      </p:pic>
      <p:sp>
        <p:nvSpPr>
          <p:cNvPr id="34" name="Title 5"/>
          <p:cNvSpPr txBox="1">
            <a:spLocks/>
          </p:cNvSpPr>
          <p:nvPr userDrawn="1"/>
        </p:nvSpPr>
        <p:spPr>
          <a:xfrm>
            <a:off x="961635" y="6390593"/>
            <a:ext cx="11228321" cy="3405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000" b="1" dirty="0">
                <a:solidFill>
                  <a:srgbClr val="00AFC1"/>
                </a:solidFill>
              </a:rPr>
              <a:t>Highway 1/Manor Drive Overcrossing Project | Preliminary Planning Study</a:t>
            </a:r>
          </a:p>
        </p:txBody>
      </p:sp>
    </p:spTree>
    <p:extLst>
      <p:ext uri="{BB962C8B-B14F-4D97-AF65-F5344CB8AC3E}">
        <p14:creationId xmlns:p14="http://schemas.microsoft.com/office/powerpoint/2010/main" val="900526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4590"/>
            <a:ext cx="12192001" cy="68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ontent Placeholder 7"/>
          <p:cNvSpPr>
            <a:spLocks noGrp="1"/>
          </p:cNvSpPr>
          <p:nvPr>
            <p:ph sz="quarter" idx="16" hasCustomPrompt="1"/>
          </p:nvPr>
        </p:nvSpPr>
        <p:spPr>
          <a:xfrm>
            <a:off x="457769" y="3581398"/>
            <a:ext cx="2476500" cy="1828800"/>
          </a:xfrm>
        </p:spPr>
        <p:txBody>
          <a:bodyPr>
            <a:normAutofit/>
          </a:bodyPr>
          <a:lstStyle>
            <a:lvl1pPr marL="0" indent="0" algn="ctr">
              <a:buNone/>
              <a:defRPr sz="3000" b="1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32" name="Content Placeholder 7"/>
          <p:cNvSpPr>
            <a:spLocks noGrp="1"/>
          </p:cNvSpPr>
          <p:nvPr>
            <p:ph sz="quarter" idx="13"/>
          </p:nvPr>
        </p:nvSpPr>
        <p:spPr>
          <a:xfrm>
            <a:off x="3902075" y="1755983"/>
            <a:ext cx="7216672" cy="4615289"/>
          </a:xfrm>
        </p:spPr>
        <p:txBody>
          <a:bodyPr/>
          <a:lstStyle>
            <a:lvl1pPr>
              <a:defRPr sz="2200">
                <a:solidFill>
                  <a:srgbClr val="57514B"/>
                </a:solidFill>
              </a:defRPr>
            </a:lvl1pPr>
            <a:lvl2pPr>
              <a:defRPr sz="1800">
                <a:solidFill>
                  <a:srgbClr val="57514B"/>
                </a:solidFill>
              </a:defRPr>
            </a:lvl2pPr>
            <a:lvl3pPr>
              <a:defRPr sz="1800">
                <a:solidFill>
                  <a:srgbClr val="57514B"/>
                </a:solidFill>
              </a:defRPr>
            </a:lvl3pPr>
            <a:lvl4pPr>
              <a:defRPr sz="1400">
                <a:solidFill>
                  <a:srgbClr val="57514B"/>
                </a:solidFill>
              </a:defRPr>
            </a:lvl4pPr>
            <a:lvl5pPr>
              <a:defRPr sz="1400">
                <a:solidFill>
                  <a:srgbClr val="5751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23" name="Group 3"/>
          <p:cNvGrpSpPr>
            <a:grpSpLocks/>
          </p:cNvGrpSpPr>
          <p:nvPr userDrawn="1"/>
        </p:nvGrpSpPr>
        <p:grpSpPr bwMode="auto">
          <a:xfrm>
            <a:off x="790001" y="1605678"/>
            <a:ext cx="1812037" cy="1866947"/>
            <a:chOff x="835818" y="2256895"/>
            <a:chExt cx="2043113" cy="2105789"/>
          </a:xfrm>
        </p:grpSpPr>
        <p:sp>
          <p:nvSpPr>
            <p:cNvPr id="24" name="Oval 23"/>
            <p:cNvSpPr/>
            <p:nvPr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1273950" y="6524787"/>
            <a:ext cx="547545" cy="118803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6032147"/>
            <a:ext cx="678013" cy="678013"/>
          </a:xfrm>
          <a:prstGeom prst="rect">
            <a:avLst/>
          </a:prstGeom>
        </p:spPr>
      </p:pic>
      <p:sp>
        <p:nvSpPr>
          <p:cNvPr id="34" name="Title 5"/>
          <p:cNvSpPr txBox="1">
            <a:spLocks/>
          </p:cNvSpPr>
          <p:nvPr userDrawn="1"/>
        </p:nvSpPr>
        <p:spPr>
          <a:xfrm>
            <a:off x="961635" y="6390593"/>
            <a:ext cx="11228321" cy="3405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000" b="1" dirty="0">
                <a:solidFill>
                  <a:srgbClr val="00AFC1"/>
                </a:solidFill>
              </a:rPr>
              <a:t>Highway 1/Manor Drive Overcrossing Project | Preliminary Planning Study</a:t>
            </a:r>
          </a:p>
        </p:txBody>
      </p:sp>
    </p:spTree>
    <p:extLst>
      <p:ext uri="{BB962C8B-B14F-4D97-AF65-F5344CB8AC3E}">
        <p14:creationId xmlns:p14="http://schemas.microsoft.com/office/powerpoint/2010/main" val="3990392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462500" y="1161120"/>
            <a:ext cx="5577840" cy="246888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6154960" y="1138600"/>
            <a:ext cx="5577840" cy="246888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4"/>
          </p:nvPr>
        </p:nvSpPr>
        <p:spPr>
          <a:xfrm>
            <a:off x="462500" y="3715112"/>
            <a:ext cx="5577840" cy="246888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5"/>
          </p:nvPr>
        </p:nvSpPr>
        <p:spPr>
          <a:xfrm>
            <a:off x="6154960" y="3715112"/>
            <a:ext cx="5577840" cy="246888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288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bIns="0"/>
          <a:lstStyle>
            <a:lvl1pPr>
              <a:lnSpc>
                <a:spcPct val="100000"/>
              </a:lnSpc>
              <a:defRPr sz="2200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0548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0"/>
          </p:nvPr>
        </p:nvSpPr>
        <p:spPr>
          <a:xfrm>
            <a:off x="462500" y="1161120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4"/>
          </p:nvPr>
        </p:nvSpPr>
        <p:spPr>
          <a:xfrm>
            <a:off x="462500" y="2849596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6"/>
          </p:nvPr>
        </p:nvSpPr>
        <p:spPr>
          <a:xfrm>
            <a:off x="462500" y="4538072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/>
          </p:nvPr>
        </p:nvSpPr>
        <p:spPr>
          <a:xfrm>
            <a:off x="6154960" y="1159544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/>
          </p:nvPr>
        </p:nvSpPr>
        <p:spPr>
          <a:xfrm>
            <a:off x="6154960" y="4536496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8"/>
          </p:nvPr>
        </p:nvSpPr>
        <p:spPr>
          <a:xfrm>
            <a:off x="6154960" y="2848020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602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/>
          </p:nvPr>
        </p:nvSpPr>
        <p:spPr>
          <a:xfrm>
            <a:off x="462500" y="1161120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/>
          </p:nvPr>
        </p:nvSpPr>
        <p:spPr>
          <a:xfrm>
            <a:off x="6154960" y="1159544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983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0"/>
          </p:nvPr>
        </p:nvSpPr>
        <p:spPr>
          <a:xfrm>
            <a:off x="462500" y="1161120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/>
          </p:nvPr>
        </p:nvSpPr>
        <p:spPr>
          <a:xfrm>
            <a:off x="462500" y="2849596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6"/>
          </p:nvPr>
        </p:nvSpPr>
        <p:spPr>
          <a:xfrm>
            <a:off x="462500" y="4538072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7"/>
          </p:nvPr>
        </p:nvSpPr>
        <p:spPr>
          <a:xfrm>
            <a:off x="6154960" y="1159544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8"/>
          </p:nvPr>
        </p:nvSpPr>
        <p:spPr>
          <a:xfrm>
            <a:off x="6154960" y="2848020"/>
            <a:ext cx="5577840" cy="1645920"/>
          </a:xfrm>
          <a:noFill/>
          <a:ln>
            <a:solidFill>
              <a:srgbClr val="00AFC1">
                <a:alpha val="10000"/>
              </a:srgbClr>
            </a:solidFill>
          </a:ln>
        </p:spPr>
        <p:txBody>
          <a:bodyPr lIns="274320" tIns="274320" rIns="274320" bIns="274320" anchor="ctr" anchorCtr="0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1"/>
            </a:lvl1pPr>
            <a:lvl2pPr marL="457200">
              <a:lnSpc>
                <a:spcPct val="100000"/>
              </a:lnSpc>
              <a:spcBef>
                <a:spcPts val="400"/>
              </a:spcBef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868680" indent="-182880">
              <a:lnSpc>
                <a:spcPct val="100000"/>
              </a:lnSpc>
              <a:spcBef>
                <a:spcPts val="400"/>
              </a:spcBef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02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323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585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62501" y="1143000"/>
            <a:ext cx="3957099" cy="50200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5"/>
          </p:nvPr>
        </p:nvSpPr>
        <p:spPr>
          <a:xfrm>
            <a:off x="8705850" y="4700016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5257800" y="4700016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222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62501" y="1143000"/>
            <a:ext cx="3957099" cy="50200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5257800" y="4700016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319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62501" y="1143000"/>
            <a:ext cx="3957099" cy="50200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982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462501" y="1143000"/>
            <a:ext cx="3957099" cy="502005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4512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5"/>
          </p:nvPr>
        </p:nvSpPr>
        <p:spPr>
          <a:xfrm>
            <a:off x="8705850" y="4700016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5257800" y="4700016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2" name="Group 3"/>
          <p:cNvGrpSpPr>
            <a:grpSpLocks/>
          </p:cNvGrpSpPr>
          <p:nvPr userDrawn="1"/>
        </p:nvGrpSpPr>
        <p:grpSpPr bwMode="auto">
          <a:xfrm>
            <a:off x="454724" y="1143000"/>
            <a:ext cx="4229666" cy="4357838"/>
            <a:chOff x="835818" y="2256895"/>
            <a:chExt cx="2043113" cy="2105789"/>
          </a:xfrm>
        </p:grpSpPr>
        <p:sp>
          <p:nvSpPr>
            <p:cNvPr id="33" name="Oval 32"/>
            <p:cNvSpPr/>
            <p:nvPr userDrawn="1"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5178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4228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5257800" y="4700016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6" name="Group 3"/>
          <p:cNvGrpSpPr>
            <a:grpSpLocks/>
          </p:cNvGrpSpPr>
          <p:nvPr userDrawn="1"/>
        </p:nvGrpSpPr>
        <p:grpSpPr bwMode="auto">
          <a:xfrm>
            <a:off x="454724" y="1143000"/>
            <a:ext cx="4229666" cy="4357838"/>
            <a:chOff x="835818" y="2256895"/>
            <a:chExt cx="2043113" cy="2105789"/>
          </a:xfrm>
        </p:grpSpPr>
        <p:sp>
          <p:nvSpPr>
            <p:cNvPr id="27" name="Oval 26"/>
            <p:cNvSpPr/>
            <p:nvPr userDrawn="1"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416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4"/>
          </p:nvPr>
        </p:nvSpPr>
        <p:spPr>
          <a:xfrm>
            <a:off x="8705658" y="2921508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5257608" y="2921508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2" name="Group 3"/>
          <p:cNvGrpSpPr>
            <a:grpSpLocks/>
          </p:cNvGrpSpPr>
          <p:nvPr userDrawn="1"/>
        </p:nvGrpSpPr>
        <p:grpSpPr bwMode="auto">
          <a:xfrm>
            <a:off x="454724" y="1143000"/>
            <a:ext cx="4229666" cy="4357838"/>
            <a:chOff x="835818" y="2256895"/>
            <a:chExt cx="2043113" cy="2105789"/>
          </a:xfrm>
        </p:grpSpPr>
        <p:sp>
          <p:nvSpPr>
            <p:cNvPr id="26" name="Oval 25"/>
            <p:cNvSpPr/>
            <p:nvPr userDrawn="1"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99895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5850" y="1143000"/>
            <a:ext cx="3026950" cy="1463040"/>
          </a:xfrm>
          <a:solidFill>
            <a:srgbClr val="00AFC1">
              <a:alpha val="4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6"/>
          </p:nvPr>
        </p:nvSpPr>
        <p:spPr>
          <a:xfrm>
            <a:off x="5257800" y="1143000"/>
            <a:ext cx="3026950" cy="1463040"/>
          </a:xfrm>
          <a:solidFill>
            <a:srgbClr val="00AFC1">
              <a:alpha val="10000"/>
            </a:srgbClr>
          </a:solidFill>
        </p:spPr>
        <p:txBody>
          <a:bodyPr lIns="182880" tIns="182880" rIns="182880" bIns="182880" anchor="ctr" anchorCtr="0"/>
          <a:lstStyle>
            <a:lvl1pPr marL="0" indent="0" algn="ctr">
              <a:lnSpc>
                <a:spcPct val="100000"/>
              </a:lnSpc>
              <a:buNone/>
              <a:defRPr sz="2200" b="1"/>
            </a:lvl1pPr>
            <a:lvl2pPr marL="274320" indent="0">
              <a:lnSpc>
                <a:spcPct val="100000"/>
              </a:lnSpc>
              <a:spcBef>
                <a:spcPts val="400"/>
              </a:spcBef>
              <a:buNone/>
              <a:defRPr sz="1800"/>
            </a:lvl2pPr>
            <a:lvl3pPr marL="621792">
              <a:lnSpc>
                <a:spcPct val="100000"/>
              </a:lnSpc>
              <a:spcBef>
                <a:spcPts val="400"/>
              </a:spcBef>
              <a:defRPr sz="1400"/>
            </a:lvl3pPr>
            <a:lvl4pPr marL="685800" indent="0">
              <a:lnSpc>
                <a:spcPct val="100000"/>
              </a:lnSpc>
              <a:spcBef>
                <a:spcPts val="400"/>
              </a:spcBef>
              <a:buNone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8" name="Group 3"/>
          <p:cNvGrpSpPr>
            <a:grpSpLocks/>
          </p:cNvGrpSpPr>
          <p:nvPr userDrawn="1"/>
        </p:nvGrpSpPr>
        <p:grpSpPr bwMode="auto">
          <a:xfrm>
            <a:off x="454724" y="1143000"/>
            <a:ext cx="4229666" cy="4357838"/>
            <a:chOff x="835818" y="2256895"/>
            <a:chExt cx="2043113" cy="2105789"/>
          </a:xfrm>
        </p:grpSpPr>
        <p:sp>
          <p:nvSpPr>
            <p:cNvPr id="19" name="Oval 18"/>
            <p:cNvSpPr/>
            <p:nvPr userDrawn="1"/>
          </p:nvSpPr>
          <p:spPr>
            <a:xfrm>
              <a:off x="835818" y="2256895"/>
              <a:ext cx="2043113" cy="2105789"/>
            </a:xfrm>
            <a:prstGeom prst="ellipse">
              <a:avLst/>
            </a:prstGeom>
            <a:solidFill>
              <a:srgbClr val="3D4E53">
                <a:alpha val="2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1077118" y="2504635"/>
              <a:ext cx="1562100" cy="1610309"/>
            </a:xfrm>
            <a:prstGeom prst="ellipse">
              <a:avLst/>
            </a:prstGeom>
            <a:solidFill>
              <a:srgbClr val="3D4E53">
                <a:alpha val="7000"/>
              </a:srgbClr>
            </a:solidFill>
            <a:ln w="12700">
              <a:solidFill>
                <a:srgbClr val="3D4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041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#2">
    <p:bg>
      <p:bgPr>
        <a:gradFill>
          <a:gsLst>
            <a:gs pos="0">
              <a:srgbClr val="4C4C4C">
                <a:lumMod val="98000"/>
                <a:lumOff val="2000"/>
              </a:srgbClr>
            </a:gs>
            <a:gs pos="50000">
              <a:srgbClr val="262626">
                <a:lumMod val="97000"/>
                <a:lumOff val="3000"/>
              </a:srgbClr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2"/>
            <a:ext cx="12174699" cy="6853239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  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66727" y="1122363"/>
            <a:ext cx="1127601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466727" y="3602037"/>
            <a:ext cx="11276013" cy="1655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233" y="6440007"/>
            <a:ext cx="651567" cy="1463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3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0379" y="1142999"/>
            <a:ext cx="2473321" cy="2379155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0379" y="3602037"/>
            <a:ext cx="2473322" cy="2786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2933700" y="2"/>
            <a:ext cx="9274811" cy="685323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233" y="6440007"/>
            <a:ext cx="651567" cy="14630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2501" y="6428073"/>
            <a:ext cx="451899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755468B-C2BA-8B42-ABD6-597061763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460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4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"/>
            <a:ext cx="6096000" cy="6857999"/>
          </a:xfrm>
          <a:prstGeom prst="rect">
            <a:avLst/>
          </a:prstGeom>
          <a:solidFill>
            <a:srgbClr val="333333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553201" y="1158939"/>
            <a:ext cx="5189539" cy="2387600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553201" y="3638613"/>
            <a:ext cx="5189539" cy="16557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3233" y="6440007"/>
            <a:ext cx="651567" cy="146304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2501" y="6428073"/>
            <a:ext cx="451899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755468B-C2BA-8B42-ABD6-5970617635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101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216"/>
            <a:ext cx="10972800" cy="80467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430962"/>
            <a:ext cx="1190363" cy="15557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43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42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875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5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5191"/>
            <a:ext cx="5410200" cy="5212080"/>
          </a:xfrm>
        </p:spPr>
        <p:txBody>
          <a:bodyPr tIns="0" bIns="0"/>
          <a:lstStyle>
            <a:lvl1pPr>
              <a:defRPr sz="2200"/>
            </a:lvl1pPr>
            <a:lvl2pPr marL="457200" indent="-182880">
              <a:spcBef>
                <a:spcPts val="400"/>
              </a:spcBef>
              <a:defRPr sz="1800"/>
            </a:lvl2pPr>
            <a:lvl3pPr marL="621792" indent="-182880">
              <a:defRPr sz="1400"/>
            </a:lvl3pPr>
            <a:lvl4pPr marL="868600" indent="-182880">
              <a:defRPr sz="1400"/>
            </a:lvl4pPr>
            <a:lvl5pPr marL="1051458" indent="-18288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155191"/>
            <a:ext cx="5408612" cy="5212080"/>
          </a:xfrm>
        </p:spPr>
        <p:txBody>
          <a:bodyPr tIns="0" bIns="0"/>
          <a:lstStyle>
            <a:lvl2pPr>
              <a:spcBef>
                <a:spcPts val="400"/>
              </a:spcBef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325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750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755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2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4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49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1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92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7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5191"/>
            <a:ext cx="5410200" cy="5212080"/>
          </a:xfrm>
        </p:spPr>
        <p:txBody>
          <a:bodyPr tIns="0" bIns="0"/>
          <a:lstStyle>
            <a:lvl1pPr>
              <a:defRPr sz="2200"/>
            </a:lvl1pPr>
            <a:lvl2pPr marL="457200" indent="-182880">
              <a:spcBef>
                <a:spcPts val="400"/>
              </a:spcBef>
              <a:defRPr sz="1800"/>
            </a:lvl2pPr>
            <a:lvl3pPr marL="621792" indent="-182880">
              <a:defRPr sz="1400"/>
            </a:lvl3pPr>
            <a:lvl4pPr marL="868600" indent="-182880">
              <a:defRPr sz="1400"/>
            </a:lvl4pPr>
            <a:lvl5pPr marL="1051458" indent="-18288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324600" y="1155191"/>
            <a:ext cx="5408612" cy="5207617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27093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9" y="0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5410200" cy="5212080"/>
          </a:xfrm>
        </p:spPr>
        <p:txBody>
          <a:bodyPr tIns="0" bIns="0"/>
          <a:lstStyle>
            <a:lvl1pPr>
              <a:defRPr sz="2200"/>
            </a:lvl1pPr>
            <a:lvl2pPr marL="457200" indent="-182880">
              <a:spcBef>
                <a:spcPts val="400"/>
              </a:spcBef>
              <a:defRPr sz="1800"/>
            </a:lvl2pPr>
            <a:lvl3pPr marL="621792" indent="-182880">
              <a:defRPr sz="1400"/>
            </a:lvl3pPr>
            <a:lvl4pPr marL="868600" indent="-182880">
              <a:defRPr sz="1400"/>
            </a:lvl4pPr>
            <a:lvl5pPr marL="1051458" indent="-18288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324600" y="1147589"/>
            <a:ext cx="5413248" cy="438912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40553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01" y="1152144"/>
            <a:ext cx="5420360" cy="64008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01" y="1890712"/>
            <a:ext cx="5420360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152144"/>
            <a:ext cx="5408612" cy="640080"/>
          </a:xfr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1890712"/>
            <a:ext cx="5408612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4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01" y="1152144"/>
            <a:ext cx="5420360" cy="640080"/>
          </a:xfrm>
          <a:noFill/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01" y="1890712"/>
            <a:ext cx="5420360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152144"/>
            <a:ext cx="5408612" cy="640080"/>
          </a:xfrm>
          <a:noFill/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1890712"/>
            <a:ext cx="5408612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12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00" y="1143000"/>
            <a:ext cx="11270107" cy="4480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8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microsoft.com/office/2007/relationships/hdphoto" Target="../media/hdphoto1.wdp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4590"/>
            <a:ext cx="12192001" cy="686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2501" y="-4589"/>
            <a:ext cx="11270299" cy="1147589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501" y="1148420"/>
            <a:ext cx="11270299" cy="5019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rot="16200000" flipH="1">
            <a:off x="198652" y="-372455"/>
            <a:ext cx="520785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-805574" y="683364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-805574" y="1148420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-805574" y="6179987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-805574" y="6584189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-805574" y="3384233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2931160" y="-632849"/>
            <a:ext cx="455167" cy="520785"/>
            <a:chOff x="1780034" y="-474638"/>
            <a:chExt cx="341375" cy="390589"/>
          </a:xfrm>
        </p:grpSpPr>
        <p:cxnSp>
          <p:nvCxnSpPr>
            <p:cNvPr id="72" name="Straight Connector 71"/>
            <p:cNvCxnSpPr/>
            <p:nvPr/>
          </p:nvCxnSpPr>
          <p:spPr>
            <a:xfrm rot="16200000" flipH="1">
              <a:off x="1584739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1926114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58823" y="-621122"/>
            <a:ext cx="455167" cy="520785"/>
            <a:chOff x="1780034" y="-474638"/>
            <a:chExt cx="341375" cy="390589"/>
          </a:xfrm>
        </p:grpSpPr>
        <p:cxnSp>
          <p:nvCxnSpPr>
            <p:cNvPr id="70" name="Straight Connector 69"/>
            <p:cNvCxnSpPr/>
            <p:nvPr/>
          </p:nvCxnSpPr>
          <p:spPr>
            <a:xfrm rot="16200000" flipH="1">
              <a:off x="1584739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1926114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5862320" y="-632849"/>
            <a:ext cx="455167" cy="520785"/>
            <a:chOff x="1780034" y="-474638"/>
            <a:chExt cx="341375" cy="390589"/>
          </a:xfrm>
        </p:grpSpPr>
        <p:cxnSp>
          <p:nvCxnSpPr>
            <p:cNvPr id="68" name="Straight Connector 67"/>
            <p:cNvCxnSpPr/>
            <p:nvPr/>
          </p:nvCxnSpPr>
          <p:spPr>
            <a:xfrm rot="16200000" flipH="1">
              <a:off x="1584739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1926114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8793480" y="-632849"/>
            <a:ext cx="455167" cy="520785"/>
            <a:chOff x="1780034" y="-474638"/>
            <a:chExt cx="341375" cy="390589"/>
          </a:xfrm>
        </p:grpSpPr>
        <p:cxnSp>
          <p:nvCxnSpPr>
            <p:cNvPr id="66" name="Straight Connector 65"/>
            <p:cNvCxnSpPr/>
            <p:nvPr/>
          </p:nvCxnSpPr>
          <p:spPr>
            <a:xfrm rot="16200000" flipH="1">
              <a:off x="1584739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6200000" flipH="1">
              <a:off x="1926114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1724640" y="-632849"/>
            <a:ext cx="455167" cy="520785"/>
            <a:chOff x="1780034" y="-474638"/>
            <a:chExt cx="341375" cy="390589"/>
          </a:xfrm>
        </p:grpSpPr>
        <p:cxnSp>
          <p:nvCxnSpPr>
            <p:cNvPr id="64" name="Straight Connector 63"/>
            <p:cNvCxnSpPr/>
            <p:nvPr/>
          </p:nvCxnSpPr>
          <p:spPr>
            <a:xfrm rot="16200000" flipH="1">
              <a:off x="1584739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16200000" flipH="1">
              <a:off x="1926114" y="-279343"/>
              <a:ext cx="390589" cy="0"/>
            </a:xfrm>
            <a:prstGeom prst="line">
              <a:avLst/>
            </a:prstGeom>
            <a:ln w="12700">
              <a:solidFill>
                <a:schemeClr val="accent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/>
          <p:cNvCxnSpPr/>
          <p:nvPr/>
        </p:nvCxnSpPr>
        <p:spPr>
          <a:xfrm flipH="1">
            <a:off x="-805574" y="267484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-805574" y="683261"/>
            <a:ext cx="694380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16200000" flipH="1">
            <a:off x="-260393" y="-360729"/>
            <a:ext cx="520785" cy="0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40" cstate="screen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1002195" y="208082"/>
            <a:ext cx="756999" cy="1642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22" y="6032147"/>
            <a:ext cx="678013" cy="678013"/>
          </a:xfrm>
          <a:prstGeom prst="rect">
            <a:avLst/>
          </a:prstGeom>
        </p:spPr>
      </p:pic>
      <p:sp>
        <p:nvSpPr>
          <p:cNvPr id="32" name="Title 5"/>
          <p:cNvSpPr txBox="1">
            <a:spLocks/>
          </p:cNvSpPr>
          <p:nvPr userDrawn="1"/>
        </p:nvSpPr>
        <p:spPr>
          <a:xfrm>
            <a:off x="961635" y="6390593"/>
            <a:ext cx="11228321" cy="3405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1000" b="1" dirty="0">
                <a:solidFill>
                  <a:srgbClr val="00AFC1"/>
                </a:solidFill>
              </a:rPr>
              <a:t>Highway 1/Manor Drive Overcrossing Project | Preliminary Planning Study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1534705" y="6390593"/>
            <a:ext cx="224489" cy="224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5766E1C3-190F-43D9-AE4F-60178D1D22C5}" type="slidenum">
              <a:rPr lang="en-US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7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685" r:id="rId2"/>
    <p:sldLayoutId id="2147483860" r:id="rId3"/>
    <p:sldLayoutId id="2147483687" r:id="rId4"/>
    <p:sldLayoutId id="2147483809" r:id="rId5"/>
    <p:sldLayoutId id="2147483788" r:id="rId6"/>
    <p:sldLayoutId id="2147483688" r:id="rId7"/>
    <p:sldLayoutId id="2147483789" r:id="rId8"/>
    <p:sldLayoutId id="2147483808" r:id="rId9"/>
    <p:sldLayoutId id="2147483771" r:id="rId10"/>
    <p:sldLayoutId id="2147483858" r:id="rId11"/>
    <p:sldLayoutId id="2147483792" r:id="rId12"/>
    <p:sldLayoutId id="2147483810" r:id="rId13"/>
    <p:sldLayoutId id="2147483806" r:id="rId14"/>
    <p:sldLayoutId id="2147483807" r:id="rId15"/>
    <p:sldLayoutId id="2147483773" r:id="rId16"/>
    <p:sldLayoutId id="2147483774" r:id="rId17"/>
    <p:sldLayoutId id="2147483787" r:id="rId18"/>
    <p:sldLayoutId id="2147483778" r:id="rId19"/>
    <p:sldLayoutId id="2147483776" r:id="rId20"/>
    <p:sldLayoutId id="2147483777" r:id="rId21"/>
    <p:sldLayoutId id="2147483775" r:id="rId22"/>
    <p:sldLayoutId id="2147483689" r:id="rId23"/>
    <p:sldLayoutId id="2147483772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66" r:id="rId33"/>
    <p:sldLayoutId id="2147483660" r:id="rId34"/>
    <p:sldLayoutId id="2147483661" r:id="rId35"/>
    <p:sldLayoutId id="2147483857" r:id="rId3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57514B"/>
          </a:solidFill>
          <a:latin typeface="Arial" charset="0"/>
          <a:ea typeface="Arial" charset="0"/>
          <a:cs typeface="Arial" charset="0"/>
        </a:defRPr>
      </a:lvl1pPr>
    </p:titleStyle>
    <p:bodyStyle>
      <a:lvl1pPr marL="228589" indent="-228589" algn="l" defTabSz="914354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0" i="0" kern="1200">
          <a:solidFill>
            <a:srgbClr val="57514B"/>
          </a:solidFill>
          <a:latin typeface="Arial" charset="0"/>
          <a:ea typeface="Arial" charset="0"/>
          <a:cs typeface="Arial" charset="0"/>
        </a:defRPr>
      </a:lvl1pPr>
      <a:lvl2pPr marL="457200" indent="-182880" algn="l" defTabSz="914354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̶"/>
        <a:defRPr sz="1800" b="0" i="0" kern="1200">
          <a:solidFill>
            <a:srgbClr val="57514B"/>
          </a:solidFill>
          <a:latin typeface="Arial" charset="0"/>
          <a:ea typeface="Arial" charset="0"/>
          <a:cs typeface="Arial" charset="0"/>
        </a:defRPr>
      </a:lvl2pPr>
      <a:lvl3pPr marL="621792" indent="-182880" algn="l" defTabSz="914354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•"/>
        <a:defRPr sz="1400" b="0" i="0" kern="1200">
          <a:solidFill>
            <a:srgbClr val="57514B"/>
          </a:solidFill>
          <a:latin typeface="Arial" charset="0"/>
          <a:ea typeface="Arial" charset="0"/>
          <a:cs typeface="Arial" charset="0"/>
        </a:defRPr>
      </a:lvl3pPr>
      <a:lvl4pPr marL="868600" indent="-182880" algn="l" defTabSz="914354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Char char="▫"/>
        <a:defRPr sz="1400" b="0" i="0" kern="1200">
          <a:solidFill>
            <a:srgbClr val="57514B"/>
          </a:solidFill>
          <a:latin typeface="Arial" charset="0"/>
          <a:ea typeface="Arial" charset="0"/>
          <a:cs typeface="Arial" charset="0"/>
        </a:defRPr>
      </a:lvl4pPr>
      <a:lvl5pPr marL="1051560" indent="-182880" algn="l" defTabSz="914354" rtl="0" eaLnBrk="1" latinLnBrk="0" hangingPunct="1">
        <a:lnSpc>
          <a:spcPct val="90000"/>
        </a:lnSpc>
        <a:spcBef>
          <a:spcPts val="4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A4A3A4"/>
          </p15:clr>
        </p15:guide>
        <p15:guide id="2" pos="3696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  <p15:guide id="6" orient="horz" pos="4144" userDrawn="1">
          <p15:clr>
            <a:srgbClr val="A4A3A4"/>
          </p15:clr>
        </p15:guide>
        <p15:guide id="7" pos="576" userDrawn="1">
          <p15:clr>
            <a:srgbClr val="A4A3A4"/>
          </p15:clr>
        </p15:guide>
        <p15:guide id="8" pos="3984" userDrawn="1">
          <p15:clr>
            <a:srgbClr val="A4A3A4"/>
          </p15:clr>
        </p15:guide>
        <p15:guide id="9" pos="5544" userDrawn="1">
          <p15:clr>
            <a:srgbClr val="A4A3A4"/>
          </p15:clr>
        </p15:guide>
        <p15:guide id="10" pos="5832" userDrawn="1">
          <p15:clr>
            <a:srgbClr val="A4A3A4"/>
          </p15:clr>
        </p15:guide>
        <p15:guide id="12" pos="2136" userDrawn="1">
          <p15:clr>
            <a:srgbClr val="A4A3A4"/>
          </p15:clr>
        </p15:guide>
        <p15:guide id="13" pos="1848" userDrawn="1">
          <p15:clr>
            <a:srgbClr val="A4A3A4"/>
          </p15:clr>
        </p15:guide>
        <p15:guide id="14" orient="horz" pos="169" userDrawn="1">
          <p15:clr>
            <a:srgbClr val="A4A3A4"/>
          </p15:clr>
        </p15:guide>
        <p15:guide id="15" orient="horz" pos="288" userDrawn="1">
          <p15:clr>
            <a:srgbClr val="A4A3A4"/>
          </p15:clr>
        </p15:guide>
        <p15:guide id="16" pos="767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96D5-1E62-448C-85F1-EAFA04ACCB2C}" type="datetimeFigureOut">
              <a:rPr lang="en-US" smtClean="0"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20F26-3141-4234-A646-50DFDED34F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8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hyperlink" Target="mailto:bbautista@pacific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street&#10;&#10;Description automatically generated">
            <a:extLst>
              <a:ext uri="{FF2B5EF4-FFF2-40B4-BE49-F238E27FC236}">
                <a16:creationId xmlns:a16="http://schemas.microsoft.com/office/drawing/2014/main" id="{35C5987A-17D1-0784-1B02-CC5B34804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16"/>
          <a:stretch/>
        </p:blipFill>
        <p:spPr>
          <a:xfrm>
            <a:off x="1342" y="4830"/>
            <a:ext cx="12208563" cy="6865866"/>
          </a:xfrm>
          <a:prstGeom prst="rect">
            <a:avLst/>
          </a:prstGeom>
        </p:spPr>
      </p:pic>
      <p:sp>
        <p:nvSpPr>
          <p:cNvPr id="15" name="Title 5"/>
          <p:cNvSpPr txBox="1">
            <a:spLocks/>
          </p:cNvSpPr>
          <p:nvPr/>
        </p:nvSpPr>
        <p:spPr>
          <a:xfrm>
            <a:off x="-17344" y="795030"/>
            <a:ext cx="12225908" cy="7701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 Park PDA Pedestrian Improvements Project</a:t>
            </a:r>
          </a:p>
        </p:txBody>
      </p:sp>
      <p:sp>
        <p:nvSpPr>
          <p:cNvPr id="16" name="Subtitle 6"/>
          <p:cNvSpPr>
            <a:spLocks noGrp="1"/>
          </p:cNvSpPr>
          <p:nvPr>
            <p:ph type="subTitle" idx="1"/>
          </p:nvPr>
        </p:nvSpPr>
        <p:spPr>
          <a:xfrm>
            <a:off x="1342" y="4439897"/>
            <a:ext cx="12192000" cy="151257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 &amp; Property Owner Meeting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12, 2023, 6:00 PM – 8:00 PM </a:t>
            </a:r>
          </a:p>
          <a:p>
            <a:pPr algn="ctr"/>
            <a:endParaRPr lang="en-US" sz="2400" dirty="0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78" y="5437295"/>
            <a:ext cx="1220974" cy="481892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74E0579-7857-82C4-532D-5E62F08C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20" y="5104872"/>
            <a:ext cx="1053356" cy="10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C/CAG">
            <a:extLst>
              <a:ext uri="{FF2B5EF4-FFF2-40B4-BE49-F238E27FC236}">
                <a16:creationId xmlns:a16="http://schemas.microsoft.com/office/drawing/2014/main" id="{45A041E8-6127-A4B8-A738-8C5ECB36B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82" y="5417712"/>
            <a:ext cx="1232747" cy="52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E1EC8A52-673F-E6D9-B2A4-FFF172E3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35" y="5305572"/>
            <a:ext cx="935637" cy="74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NCE | Civil Eng, Pavements, Environmental, Transportation| MS4 Permits">
            <a:extLst>
              <a:ext uri="{FF2B5EF4-FFF2-40B4-BE49-F238E27FC236}">
                <a16:creationId xmlns:a16="http://schemas.microsoft.com/office/drawing/2014/main" id="{94F5A18E-FDD6-BBA2-5000-B9A72B30D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167" y="5456878"/>
            <a:ext cx="1232748" cy="48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BB539C-E560-5F7D-18A0-C4B390884550}"/>
              </a:ext>
            </a:extLst>
          </p:cNvPr>
          <p:cNvCxnSpPr/>
          <p:nvPr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0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4F3A55-13C5-3A5F-162F-2FD2D536C994}"/>
              </a:ext>
            </a:extLst>
          </p:cNvPr>
          <p:cNvSpPr/>
          <p:nvPr/>
        </p:nvSpPr>
        <p:spPr>
          <a:xfrm>
            <a:off x="0" y="838541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2609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We Want To Hear From You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3314359"/>
            <a:ext cx="12192000" cy="259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5A9742"/>
              </a:solidFill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5A9742"/>
              </a:solidFill>
              <a:latin typeface="Franklin Gothic Demi Cond" panose="020B0706030402020204" pitchFamily="34" charset="0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5A9742"/>
                </a:solidFill>
                <a:latin typeface="Franklin Gothic Demi Cond" panose="020B0706030402020204" pitchFamily="34" charset="0"/>
                <a:ea typeface="+mn-ea"/>
                <a:cs typeface="+mn-cs"/>
              </a:rPr>
              <a:t>(Please Proceed to the Interactive Stations)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9214" y="1393098"/>
            <a:ext cx="17179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Input?</a:t>
            </a:r>
          </a:p>
          <a:p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564554" y="1393098"/>
            <a:ext cx="29001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Comments</a:t>
            </a:r>
            <a:r>
              <a:rPr lang="en-US" sz="36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?</a:t>
            </a:r>
          </a:p>
          <a:p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8403419" y="1393098"/>
            <a:ext cx="2747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Questions</a:t>
            </a:r>
            <a:r>
              <a:rPr lang="en-US" sz="36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?</a:t>
            </a:r>
          </a:p>
          <a:p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892" y="2307498"/>
            <a:ext cx="1477009" cy="1477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99" y="2307498"/>
            <a:ext cx="13716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65" y="2360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90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road, street&#10;&#10;Description automatically generated">
            <a:extLst>
              <a:ext uri="{FF2B5EF4-FFF2-40B4-BE49-F238E27FC236}">
                <a16:creationId xmlns:a16="http://schemas.microsoft.com/office/drawing/2014/main" id="{72AFAB72-5E68-1605-F54E-B329B4424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16"/>
          <a:stretch/>
        </p:blipFill>
        <p:spPr>
          <a:xfrm>
            <a:off x="1342" y="4830"/>
            <a:ext cx="12208563" cy="6865866"/>
          </a:xfrm>
          <a:prstGeom prst="rect">
            <a:avLst/>
          </a:prstGeom>
        </p:spPr>
      </p:pic>
      <p:sp>
        <p:nvSpPr>
          <p:cNvPr id="15" name="Title 5"/>
          <p:cNvSpPr txBox="1">
            <a:spLocks/>
          </p:cNvSpPr>
          <p:nvPr/>
        </p:nvSpPr>
        <p:spPr>
          <a:xfrm>
            <a:off x="742014" y="691034"/>
            <a:ext cx="11449986" cy="182879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57514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4000" dirty="0">
              <a:solidFill>
                <a:srgbClr val="3D4E5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91834" y="323203"/>
            <a:ext cx="42083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THANK YOU!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007B4-C08A-1DB6-862A-06202F957E1A}"/>
              </a:ext>
            </a:extLst>
          </p:cNvPr>
          <p:cNvSpPr txBox="1"/>
          <p:nvPr/>
        </p:nvSpPr>
        <p:spPr>
          <a:xfrm>
            <a:off x="1342" y="5460852"/>
            <a:ext cx="1220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Project Manager:    Bryan Bautista, Assistant Civil Engineer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					    Email: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bbautista@pacifica.gov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					    Phone: (650)738-3769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5C520-6697-4F37-F768-0A809A80FB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922" y="3206029"/>
            <a:ext cx="1867757" cy="18501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E76F1A-EEFB-604F-F50B-D7172FEA4F0B}"/>
              </a:ext>
            </a:extLst>
          </p:cNvPr>
          <p:cNvSpPr/>
          <p:nvPr/>
        </p:nvSpPr>
        <p:spPr>
          <a:xfrm>
            <a:off x="4918761" y="2712861"/>
            <a:ext cx="2202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u="sng" dirty="0">
                <a:solidFill>
                  <a:schemeClr val="bg1">
                    <a:lumMod val="95000"/>
                  </a:schemeClr>
                </a:solidFill>
                <a:ea typeface="Arial" charset="0"/>
                <a:cs typeface="Arial" panose="020B0604020202020204" pitchFamily="34" charset="0"/>
              </a:rPr>
              <a:t>Project Website</a:t>
            </a:r>
          </a:p>
        </p:txBody>
      </p:sp>
    </p:spTree>
    <p:extLst>
      <p:ext uri="{BB962C8B-B14F-4D97-AF65-F5344CB8AC3E}">
        <p14:creationId xmlns:p14="http://schemas.microsoft.com/office/powerpoint/2010/main" val="200157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009752-9E52-ACD0-328E-CDBBF4CC2CAE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2501" y="8598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0463" y="1149889"/>
            <a:ext cx="11270299" cy="5128364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Welcome and Introductions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Project Purpose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Project Scope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Project Schedule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Driveway Alternates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Q&amp;A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Workshop – Review by block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Wrap Up</a:t>
            </a:r>
          </a:p>
          <a:p>
            <a:pPr>
              <a:lnSpc>
                <a:spcPct val="120000"/>
              </a:lnSpc>
              <a:buBlip>
                <a:blip r:embed="rId3"/>
              </a:buBlip>
            </a:pPr>
            <a:r>
              <a:rPr lang="en-US" sz="8800" dirty="0">
                <a:solidFill>
                  <a:srgbClr val="5A9742"/>
                </a:solidFill>
                <a:latin typeface="Franklin Gothic Demi Cond" panose="020B0706030402020204" pitchFamily="34" charset="0"/>
              </a:rPr>
              <a:t> Adjourn</a:t>
            </a:r>
          </a:p>
        </p:txBody>
      </p:sp>
      <p:sp>
        <p:nvSpPr>
          <p:cNvPr id="8" name="Oval 7"/>
          <p:cNvSpPr/>
          <p:nvPr/>
        </p:nvSpPr>
        <p:spPr>
          <a:xfrm>
            <a:off x="11526298" y="6391147"/>
            <a:ext cx="224489" cy="224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66E1C3-190F-43D9-AE4F-60178D1D22C5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387" y="6810282"/>
            <a:ext cx="12192000" cy="0"/>
          </a:xfrm>
          <a:prstGeom prst="line">
            <a:avLst/>
          </a:prstGeom>
          <a:ln w="1016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2FD8480-42C7-9B54-CF7A-DEEDCDCB5951}"/>
              </a:ext>
            </a:extLst>
          </p:cNvPr>
          <p:cNvSpPr/>
          <p:nvPr/>
        </p:nvSpPr>
        <p:spPr>
          <a:xfrm>
            <a:off x="1028700" y="6315075"/>
            <a:ext cx="4575287" cy="300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132F1-E9DD-CC15-5D4E-86F22E869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DF06F-5B09-4126-B9DC-B67FA4408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520" y="1480720"/>
            <a:ext cx="7342778" cy="4467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96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908CFA-3509-D35B-DB72-B2D33CC509CD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7A21C-B368-5411-941A-8CDC5BB3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5932"/>
            <a:ext cx="12191999" cy="584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81" y="99687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Project Area Map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2A3FCA-3F5B-F2BF-C9F3-377040634D5F}"/>
              </a:ext>
            </a:extLst>
          </p:cNvPr>
          <p:cNvSpPr/>
          <p:nvPr/>
        </p:nvSpPr>
        <p:spPr>
          <a:xfrm>
            <a:off x="11526298" y="6391147"/>
            <a:ext cx="224489" cy="2244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66E1C3-190F-43D9-AE4F-60178D1D22C5}" type="slidenum">
              <a:rPr lang="en-US" sz="10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30D02-AE42-C0CF-87FB-C00E3EBCD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07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B78B4F-36D2-DD2B-DD8E-59341B53EBFD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022" y="6427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Project 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398503" y="1569951"/>
            <a:ext cx="11394219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8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 Project Purpose and Goals</a:t>
            </a:r>
          </a:p>
          <a:p>
            <a:pPr marL="685767" lvl="1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Sharp Park Specific Plan</a:t>
            </a:r>
          </a:p>
          <a:p>
            <a:pPr marL="685767" lvl="1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Priority Development Area (PDA)</a:t>
            </a:r>
          </a:p>
          <a:p>
            <a:pPr marL="685767" lvl="1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Americans with Disabilities (ADA) standards</a:t>
            </a:r>
          </a:p>
          <a:p>
            <a:pPr marL="685767" lvl="1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Provide a vital link for pedestrians and bicyclists</a:t>
            </a:r>
          </a:p>
          <a:p>
            <a:pPr marL="685767" lvl="1" indent="-228589">
              <a:lnSpc>
                <a:spcPct val="130000"/>
              </a:lnSpc>
              <a:spcBef>
                <a:spcPts val="1800"/>
              </a:spcBef>
              <a:buBlip>
                <a:blip r:embed="rId3"/>
              </a:buBlip>
            </a:pPr>
            <a:r>
              <a:rPr lang="en-US" sz="24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Provide enhanced and safe pedestrian &amp; bicycle facilities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917903-DE01-42E3-8A88-DA5E2207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2FA1B-E3C0-15E8-D9F6-F8947B59A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280" y="1047616"/>
            <a:ext cx="1917987" cy="2548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2BC2C-CC8D-EBE7-87C5-36889B68E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827" y="3785041"/>
            <a:ext cx="3384880" cy="2836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EF6B33-F597-80A5-83E4-496F15748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4267" y="1047615"/>
            <a:ext cx="1917987" cy="25484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F562D-5692-DA1B-66BA-152F1875F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542" y="1391279"/>
            <a:ext cx="1327141" cy="13146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D2144D-3519-5183-5FE4-1A3E95A242A0}"/>
              </a:ext>
            </a:extLst>
          </p:cNvPr>
          <p:cNvSpPr/>
          <p:nvPr/>
        </p:nvSpPr>
        <p:spPr>
          <a:xfrm>
            <a:off x="10313542" y="3152775"/>
            <a:ext cx="1327141" cy="213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DDE7C3-F6F1-A77D-5D49-BAA091721E16}"/>
              </a:ext>
            </a:extLst>
          </p:cNvPr>
          <p:cNvSpPr txBox="1"/>
          <p:nvPr/>
        </p:nvSpPr>
        <p:spPr>
          <a:xfrm>
            <a:off x="10115551" y="3123508"/>
            <a:ext cx="16771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Sharp Park Project Site</a:t>
            </a:r>
          </a:p>
        </p:txBody>
      </p:sp>
    </p:spTree>
    <p:extLst>
      <p:ext uri="{BB962C8B-B14F-4D97-AF65-F5344CB8AC3E}">
        <p14:creationId xmlns:p14="http://schemas.microsoft.com/office/powerpoint/2010/main" val="2972162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FEB0D-C233-50AE-79D1-9AAE4A79C917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4" y="4692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Project Scope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411" y="1150294"/>
            <a:ext cx="7971379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Improve sidewalk to ADA standards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Install ADA compliant driveways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Install ADA compliant curb ramps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Install curb &amp; gutter to improve storm water management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Pavement spot repairs &amp; </a:t>
            </a:r>
            <a:r>
              <a:rPr lang="en-US" sz="2200" dirty="0" err="1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microsurfacing</a:t>
            </a: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 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Install bicycle boulevard markings (Paloma Ave)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ECOM Sans" panose="020B0504020202020204" pitchFamily="34" charset="0"/>
                <a:cs typeface="Arial" charset="0"/>
              </a:rPr>
              <a:t>Improve crosswalk (Paloma &amp; Francisco)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endParaRPr lang="en-US" sz="2200" dirty="0">
              <a:solidFill>
                <a:srgbClr val="57514B"/>
              </a:solidFill>
              <a:latin typeface="Arial" panose="020B0604020202020204" pitchFamily="34" charset="0"/>
              <a:ea typeface="AECOM Sans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4884-8B8F-1058-ACEA-14BEB238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outdoor, sky, road, tree&#10;&#10;Description automatically generated">
            <a:extLst>
              <a:ext uri="{FF2B5EF4-FFF2-40B4-BE49-F238E27FC236}">
                <a16:creationId xmlns:a16="http://schemas.microsoft.com/office/drawing/2014/main" id="{B56AAD30-9C00-7283-6981-8347A802C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982" y="1048694"/>
            <a:ext cx="3549212" cy="2661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 descr="A picture containing sky, road, outdoor, street&#10;&#10;Description automatically generated">
            <a:extLst>
              <a:ext uri="{FF2B5EF4-FFF2-40B4-BE49-F238E27FC236}">
                <a16:creationId xmlns:a16="http://schemas.microsoft.com/office/drawing/2014/main" id="{B9819BD5-3CF1-36DC-11D4-E46AD3735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983" y="3951254"/>
            <a:ext cx="3549212" cy="2661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9339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FEB0D-C233-50AE-79D1-9AAE4A79C917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4" y="4692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Project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4884-8B8F-1058-ACEA-14BEB238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34D1E7-D374-DBFB-4D50-96646186E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336453"/>
              </p:ext>
            </p:extLst>
          </p:nvPr>
        </p:nvGraphicFramePr>
        <p:xfrm>
          <a:off x="494913" y="938471"/>
          <a:ext cx="11201400" cy="590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9371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FEB0D-C233-50AE-79D1-9AAE4A79C917}"/>
              </a:ext>
            </a:extLst>
          </p:cNvPr>
          <p:cNvSpPr/>
          <p:nvPr/>
        </p:nvSpPr>
        <p:spPr>
          <a:xfrm>
            <a:off x="0" y="957376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4" y="4692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Driveway Designs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4884-8B8F-1058-ACEA-14BEB238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1CD06D-DC6E-A2F0-E218-2804977B2159}"/>
              </a:ext>
            </a:extLst>
          </p:cNvPr>
          <p:cNvSpPr/>
          <p:nvPr/>
        </p:nvSpPr>
        <p:spPr>
          <a:xfrm>
            <a:off x="407894" y="1759115"/>
            <a:ext cx="109728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Each driveway is unique</a:t>
            </a: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Designs have been determined</a:t>
            </a: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Federal &amp; Grant Requirements</a:t>
            </a: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Designed to fit ADA standards</a:t>
            </a: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endParaRPr lang="en-US" sz="2200" dirty="0">
              <a:solidFill>
                <a:srgbClr val="5A9742"/>
              </a:solidFill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endParaRPr lang="en-US" sz="2200" dirty="0">
              <a:solidFill>
                <a:srgbClr val="5A9742"/>
              </a:solidFill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endParaRPr lang="en-US" sz="2200" dirty="0">
              <a:solidFill>
                <a:srgbClr val="5A9742"/>
              </a:solidFill>
              <a:latin typeface="Franklin Gothic Demi Cond" panose="020B0706030402020204" pitchFamily="34" charset="0"/>
              <a:ea typeface="Arial" charset="0"/>
              <a:cs typeface="Arial" charset="0"/>
            </a:endParaRPr>
          </a:p>
          <a:p>
            <a:pPr marL="228589" lvl="1" indent="-228589">
              <a:spcBef>
                <a:spcPts val="1800"/>
              </a:spcBef>
              <a:buBlip>
                <a:blip r:embed="rId4"/>
              </a:buBlip>
            </a:pPr>
            <a:endParaRPr lang="en-US" sz="2200" dirty="0">
              <a:solidFill>
                <a:srgbClr val="5A9742"/>
              </a:solidFill>
              <a:latin typeface="Franklin Gothic Demi Cond" panose="020B0706030402020204" pitchFamily="34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6DE0B-B42C-0BB3-C6DD-BDD8A2692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106" y="1729586"/>
            <a:ext cx="5740335" cy="3777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194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0FEB0D-C233-50AE-79D1-9AAE4A79C917}"/>
              </a:ext>
            </a:extLst>
          </p:cNvPr>
          <p:cNvSpPr/>
          <p:nvPr/>
        </p:nvSpPr>
        <p:spPr>
          <a:xfrm>
            <a:off x="-387" y="909643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4" y="46922"/>
            <a:ext cx="10972800" cy="80467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Driveway Designs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F4884-8B8F-1058-ACEA-14BEB238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29D3D-16C3-A41B-E59A-B6DCB1A2A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702" y="1329330"/>
            <a:ext cx="5291549" cy="2324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AAA8D7-CB1F-6FC7-F44F-5C092E49C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36" y="1218119"/>
            <a:ext cx="5291549" cy="2437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5D5E04-0FA3-5887-63CE-6A268E96EB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295"/>
          <a:stretch/>
        </p:blipFill>
        <p:spPr>
          <a:xfrm>
            <a:off x="6013173" y="4117359"/>
            <a:ext cx="5632578" cy="2508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22F99C-7056-38FE-718E-AE1CE2000F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399"/>
          <a:stretch/>
        </p:blipFill>
        <p:spPr>
          <a:xfrm>
            <a:off x="546035" y="4145164"/>
            <a:ext cx="5291550" cy="25728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C4BA60-680B-C8AB-53F9-5765B7F2F149}"/>
              </a:ext>
            </a:extLst>
          </p:cNvPr>
          <p:cNvSpPr/>
          <p:nvPr/>
        </p:nvSpPr>
        <p:spPr>
          <a:xfrm>
            <a:off x="469747" y="4033346"/>
            <a:ext cx="5444125" cy="267652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0B1CA-D339-EDE8-76C8-24A0293064E9}"/>
              </a:ext>
            </a:extLst>
          </p:cNvPr>
          <p:cNvSpPr/>
          <p:nvPr/>
        </p:nvSpPr>
        <p:spPr>
          <a:xfrm>
            <a:off x="469747" y="1180257"/>
            <a:ext cx="5444125" cy="250850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3A9CE-8B6B-53C8-1021-4808C9E8C798}"/>
              </a:ext>
            </a:extLst>
          </p:cNvPr>
          <p:cNvSpPr/>
          <p:nvPr/>
        </p:nvSpPr>
        <p:spPr>
          <a:xfrm>
            <a:off x="6354416" y="1181019"/>
            <a:ext cx="5444125" cy="250850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0BE221-BDFA-D280-4F19-B951C6A5FE24}"/>
              </a:ext>
            </a:extLst>
          </p:cNvPr>
          <p:cNvSpPr/>
          <p:nvPr/>
        </p:nvSpPr>
        <p:spPr>
          <a:xfrm>
            <a:off x="6354417" y="4033346"/>
            <a:ext cx="5444125" cy="267652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C5050A-FF9A-9AEB-D17F-15AEE497A4D5}"/>
              </a:ext>
            </a:extLst>
          </p:cNvPr>
          <p:cNvSpPr txBox="1"/>
          <p:nvPr/>
        </p:nvSpPr>
        <p:spPr>
          <a:xfrm>
            <a:off x="484542" y="868667"/>
            <a:ext cx="544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A: Standard Driveway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81DA31-6DF3-87B1-E205-4B85B46C0FE6}"/>
              </a:ext>
            </a:extLst>
          </p:cNvPr>
          <p:cNvSpPr txBox="1"/>
          <p:nvPr/>
        </p:nvSpPr>
        <p:spPr>
          <a:xfrm>
            <a:off x="6339620" y="861870"/>
            <a:ext cx="544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B: Standard Driveway with Landscaping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D6C02C-8DB6-5267-8DDA-AAC32D96C046}"/>
              </a:ext>
            </a:extLst>
          </p:cNvPr>
          <p:cNvSpPr txBox="1"/>
          <p:nvPr/>
        </p:nvSpPr>
        <p:spPr>
          <a:xfrm>
            <a:off x="454952" y="3672201"/>
            <a:ext cx="544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C: Depressed/Lowered Driveway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EC9580-A285-D467-032B-C37379856FFF}"/>
              </a:ext>
            </a:extLst>
          </p:cNvPr>
          <p:cNvSpPr txBox="1"/>
          <p:nvPr/>
        </p:nvSpPr>
        <p:spPr>
          <a:xfrm>
            <a:off x="6339621" y="3663030"/>
            <a:ext cx="544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D: Tapered Driveway with Landscaping</a:t>
            </a:r>
          </a:p>
        </p:txBody>
      </p:sp>
    </p:spTree>
    <p:extLst>
      <p:ext uri="{BB962C8B-B14F-4D97-AF65-F5344CB8AC3E}">
        <p14:creationId xmlns:p14="http://schemas.microsoft.com/office/powerpoint/2010/main" val="1017274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8DB745-F5C4-95B5-31CD-4DADDA265CF0}"/>
              </a:ext>
            </a:extLst>
          </p:cNvPr>
          <p:cNvSpPr/>
          <p:nvPr/>
        </p:nvSpPr>
        <p:spPr>
          <a:xfrm>
            <a:off x="-387" y="923879"/>
            <a:ext cx="12192000" cy="590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5406-A8B8-CC77-4800-08FD2F73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441" y="9488"/>
            <a:ext cx="848201" cy="84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C6BF22-E2D1-E5C3-E520-113173994CF1}"/>
              </a:ext>
            </a:extLst>
          </p:cNvPr>
          <p:cNvSpPr/>
          <p:nvPr/>
        </p:nvSpPr>
        <p:spPr>
          <a:xfrm>
            <a:off x="407894" y="2066532"/>
            <a:ext cx="4593824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Please be prepared to move anything in the City’s Right-of-Way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Attend future pre-construction meeting with the contractor</a:t>
            </a:r>
          </a:p>
          <a:p>
            <a:pPr marL="228589" lvl="1" indent="-228589">
              <a:spcBef>
                <a:spcPts val="1800"/>
              </a:spcBef>
              <a:buBlip>
                <a:blip r:embed="rId3"/>
              </a:buBlip>
            </a:pPr>
            <a:r>
              <a:rPr lang="en-US" sz="2200" dirty="0">
                <a:solidFill>
                  <a:srgbClr val="5A9742"/>
                </a:solidFill>
                <a:latin typeface="Franklin Gothic Demi Cond" panose="020B0706030402020204" pitchFamily="34" charset="0"/>
                <a:ea typeface="Arial" charset="0"/>
                <a:cs typeface="Arial" charset="0"/>
              </a:rPr>
              <a:t>Keep an eye out for future notices</a:t>
            </a:r>
          </a:p>
          <a:p>
            <a:pPr marL="0" lvl="1">
              <a:spcBef>
                <a:spcPts val="1800"/>
              </a:spcBef>
            </a:pPr>
            <a:endParaRPr lang="en-US" sz="2200" dirty="0">
              <a:solidFill>
                <a:srgbClr val="5A9742"/>
              </a:solidFill>
              <a:latin typeface="Franklin Gothic Demi Cond" panose="020B0706030402020204" pitchFamily="34" charset="0"/>
              <a:ea typeface="Arial" charset="0"/>
              <a:cs typeface="Arial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E4244122-0712-243D-5174-991517A0D7EF}"/>
              </a:ext>
            </a:extLst>
          </p:cNvPr>
          <p:cNvSpPr txBox="1">
            <a:spLocks/>
          </p:cNvSpPr>
          <p:nvPr/>
        </p:nvSpPr>
        <p:spPr>
          <a:xfrm>
            <a:off x="407894" y="46922"/>
            <a:ext cx="10972800" cy="80467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How Can YOU Help?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65FD43-A0FE-F42D-E8D1-6C8D87ECF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942351"/>
            <a:ext cx="5903526" cy="3572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719108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_Template_AECOM_16_9_Arial">
  <a:themeElements>
    <a:clrScheme name="AECOM 1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5E2"/>
      </a:accent1>
      <a:accent2>
        <a:srgbClr val="FFE512"/>
      </a:accent2>
      <a:accent3>
        <a:srgbClr val="8C8279"/>
      </a:accent3>
      <a:accent4>
        <a:srgbClr val="F68B1F"/>
      </a:accent4>
      <a:accent5>
        <a:srgbClr val="83BD00"/>
      </a:accent5>
      <a:accent6>
        <a:srgbClr val="9E007E"/>
      </a:accent6>
      <a:hlink>
        <a:srgbClr val="00B5E2"/>
      </a:hlink>
      <a:folHlink>
        <a:srgbClr val="9E007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 PowerPoint Template Arial" id="{F4C485A2-0496-BC46-B1AC-B504189A7E2D}" vid="{894A1A16-BC29-5B43-AEEB-682FC7F94D1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2672466024BB4CB1E09147CE5EC589" ma:contentTypeVersion="6" ma:contentTypeDescription="Create a new document." ma:contentTypeScope="" ma:versionID="b46570677775899b288c72189c7f0f61">
  <xsd:schema xmlns:xsd="http://www.w3.org/2001/XMLSchema" xmlns:xs="http://www.w3.org/2001/XMLSchema" xmlns:p="http://schemas.microsoft.com/office/2006/metadata/properties" xmlns:ns2="cc8b35d0-b1ec-4ae4-8a1c-15b393d2556a" xmlns:ns3="6af0e6dc-c915-47a1-b91d-b0ae363dedb9" targetNamespace="http://schemas.microsoft.com/office/2006/metadata/properties" ma:root="true" ma:fieldsID="2b0973a37211ca37a1165d8ea63d7143" ns2:_="" ns3:_="">
    <xsd:import namespace="cc8b35d0-b1ec-4ae4-8a1c-15b393d2556a"/>
    <xsd:import namespace="6af0e6dc-c915-47a1-b91d-b0ae363ded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b35d0-b1ec-4ae4-8a1c-15b393d255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e6dc-c915-47a1-b91d-b0ae363de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8F4556-8DDB-4249-B37C-EE054FD403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67654D-6657-4212-B2CF-572D2CAF5A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8b35d0-b1ec-4ae4-8a1c-15b393d2556a"/>
    <ds:schemaRef ds:uri="6af0e6dc-c915-47a1-b91d-b0ae363ded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Powerpoint_Template_AECOM_16_9_Arial</Template>
  <TotalTime>17346</TotalTime>
  <Words>322</Words>
  <Application>Microsoft Office PowerPoint</Application>
  <PresentationFormat>Widescreen</PresentationFormat>
  <Paragraphs>88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Franklin Gothic Demi</vt:lpstr>
      <vt:lpstr>Franklin Gothic Demi Cond</vt:lpstr>
      <vt:lpstr>Franklin Gothic Medium</vt:lpstr>
      <vt:lpstr>Powerpoint_Template_AECOM_16_9_Arial</vt:lpstr>
      <vt:lpstr>Custom Design</vt:lpstr>
      <vt:lpstr>PowerPoint Presentation</vt:lpstr>
      <vt:lpstr>Agenda</vt:lpstr>
      <vt:lpstr>Project Area Map</vt:lpstr>
      <vt:lpstr>Project Overview</vt:lpstr>
      <vt:lpstr>Project Scope</vt:lpstr>
      <vt:lpstr>Project Schedule</vt:lpstr>
      <vt:lpstr>Driveway Designs</vt:lpstr>
      <vt:lpstr>Driveway Designs</vt:lpstr>
      <vt:lpstr>PowerPoint Presentation</vt:lpstr>
      <vt:lpstr>PowerPoint Presentation</vt:lpstr>
      <vt:lpstr>PowerPoint Presentation</vt:lpstr>
    </vt:vector>
  </TitlesOfParts>
  <Company>AECOM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Gill, Sophia</dc:creator>
  <cp:lastModifiedBy>Bautista, Bryan</cp:lastModifiedBy>
  <cp:revision>600</cp:revision>
  <cp:lastPrinted>2023-12-11T19:33:10Z</cp:lastPrinted>
  <dcterms:created xsi:type="dcterms:W3CDTF">2018-01-24T17:49:47Z</dcterms:created>
  <dcterms:modified xsi:type="dcterms:W3CDTF">2023-12-12T18:36:21Z</dcterms:modified>
</cp:coreProperties>
</file>